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1035" r:id="rId2"/>
    <p:sldId id="1032" r:id="rId3"/>
    <p:sldId id="1033" r:id="rId4"/>
    <p:sldId id="1034" r:id="rId5"/>
    <p:sldId id="103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70"/>
    <p:restoredTop sz="96283"/>
  </p:normalViewPr>
  <p:slideViewPr>
    <p:cSldViewPr snapToGrid="0" snapToObjects="1">
      <p:cViewPr varScale="1">
        <p:scale>
          <a:sx n="149" d="100"/>
          <a:sy n="149" d="100"/>
        </p:scale>
        <p:origin x="1440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t Van Hoey" userId="9b90c5ee-052a-4c3d-ab9f-9b6c1c7f60af" providerId="ADAL" clId="{E4E496C4-82BF-48FA-B703-F82E6915AD43}"/>
    <pc:docChg chg="modSld">
      <pc:chgData name="Gert Van Hoey" userId="9b90c5ee-052a-4c3d-ab9f-9b6c1c7f60af" providerId="ADAL" clId="{E4E496C4-82BF-48FA-B703-F82E6915AD43}" dt="2026-03-17T15:07:54.615" v="182" actId="14100"/>
      <pc:docMkLst>
        <pc:docMk/>
      </pc:docMkLst>
      <pc:sldChg chg="addSp modSp mod">
        <pc:chgData name="Gert Van Hoey" userId="9b90c5ee-052a-4c3d-ab9f-9b6c1c7f60af" providerId="ADAL" clId="{E4E496C4-82BF-48FA-B703-F82E6915AD43}" dt="2026-03-17T15:07:54.615" v="182" actId="14100"/>
        <pc:sldMkLst>
          <pc:docMk/>
          <pc:sldMk cId="1248381352" sldId="1034"/>
        </pc:sldMkLst>
        <pc:spChg chg="add mod">
          <ac:chgData name="Gert Van Hoey" userId="9b90c5ee-052a-4c3d-ab9f-9b6c1c7f60af" providerId="ADAL" clId="{E4E496C4-82BF-48FA-B703-F82E6915AD43}" dt="2026-03-17T15:07:54.615" v="182" actId="14100"/>
          <ac:spMkLst>
            <pc:docMk/>
            <pc:sldMk cId="1248381352" sldId="1034"/>
            <ac:spMk id="5" creationId="{3BD24B35-8501-3B65-79C6-B9BDB69986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17/03/2026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9C3BF-2C38-91BA-169C-DC3B86D53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F547F-81F9-A153-5CD2-B302665DA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437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DigitizerPileupActor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79337-09D7-CE77-580A-623F94A99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439" y="1352439"/>
            <a:ext cx="10515600" cy="4351338"/>
          </a:xfrm>
        </p:spPr>
        <p:txBody>
          <a:bodyPr/>
          <a:lstStyle/>
          <a:p>
            <a:r>
              <a:rPr lang="en-US" sz="2400" dirty="0"/>
              <a:t>Combines </a:t>
            </a:r>
            <a:r>
              <a:rPr lang="en-US" sz="2400" dirty="0" err="1"/>
              <a:t>digis</a:t>
            </a:r>
            <a:r>
              <a:rPr lang="en-US" sz="2400" dirty="0"/>
              <a:t> in the same volume if they occur within a short time interval (property </a:t>
            </a:r>
            <a:r>
              <a:rPr lang="en-US" sz="2400" i="1" dirty="0" err="1">
                <a:solidFill>
                  <a:srgbClr val="4472C4"/>
                </a:solidFill>
              </a:rPr>
              <a:t>time_window</a:t>
            </a:r>
            <a:r>
              <a:rPr lang="en-US" sz="2400" dirty="0"/>
              <a:t>)</a:t>
            </a:r>
          </a:p>
          <a:p>
            <a:r>
              <a:rPr lang="en-US" sz="2400" dirty="0"/>
              <a:t>Attribute</a:t>
            </a:r>
            <a:r>
              <a:rPr lang="en-US" sz="2400" i="1" dirty="0"/>
              <a:t> </a:t>
            </a:r>
            <a:r>
              <a:rPr lang="en-US" sz="2400" i="1" dirty="0" err="1">
                <a:solidFill>
                  <a:srgbClr val="92D050"/>
                </a:solidFill>
              </a:rPr>
              <a:t>TotalEnergyDeposit</a:t>
            </a:r>
            <a:r>
              <a:rPr lang="en-US" sz="2400" dirty="0"/>
              <a:t> of the resulting </a:t>
            </a:r>
            <a:r>
              <a:rPr lang="en-US" sz="2400" dirty="0" err="1"/>
              <a:t>digi</a:t>
            </a:r>
            <a:r>
              <a:rPr lang="en-US" sz="2400" dirty="0"/>
              <a:t> is the sum of energies</a:t>
            </a:r>
          </a:p>
          <a:p>
            <a:r>
              <a:rPr lang="en-US" sz="2400" i="1" dirty="0"/>
              <a:t>Property </a:t>
            </a:r>
            <a:r>
              <a:rPr lang="en-US" sz="2400" i="1" dirty="0" err="1">
                <a:solidFill>
                  <a:srgbClr val="4472C4"/>
                </a:solidFill>
              </a:rPr>
              <a:t>time_window_policy</a:t>
            </a:r>
            <a:r>
              <a:rPr lang="en-US" sz="2400" i="1" dirty="0">
                <a:solidFill>
                  <a:srgbClr val="4472C4"/>
                </a:solidFill>
              </a:rPr>
              <a:t> </a:t>
            </a:r>
            <a:r>
              <a:rPr lang="en-US" sz="2400" dirty="0"/>
              <a:t>determines whether the time window can be extended or not</a:t>
            </a:r>
          </a:p>
          <a:p>
            <a:r>
              <a:rPr lang="en-US" sz="2400" dirty="0"/>
              <a:t>Other properties</a:t>
            </a:r>
          </a:p>
          <a:p>
            <a:pPr lvl="1"/>
            <a:r>
              <a:rPr lang="en-US" sz="2000" dirty="0" err="1">
                <a:solidFill>
                  <a:srgbClr val="4472C4"/>
                </a:solidFill>
              </a:rPr>
              <a:t>group_volume</a:t>
            </a:r>
            <a:endParaRPr lang="en-US" sz="2000" dirty="0">
              <a:solidFill>
                <a:srgbClr val="4472C4"/>
              </a:solidFill>
            </a:endParaRPr>
          </a:p>
          <a:p>
            <a:pPr lvl="1"/>
            <a:r>
              <a:rPr lang="en-US" sz="2000" dirty="0" err="1">
                <a:solidFill>
                  <a:srgbClr val="4472C4"/>
                </a:solidFill>
              </a:rPr>
              <a:t>position_attribute_policy</a:t>
            </a:r>
            <a:endParaRPr lang="en-US" sz="2000" dirty="0">
              <a:solidFill>
                <a:srgbClr val="4472C4"/>
              </a:solidFill>
            </a:endParaRPr>
          </a:p>
          <a:p>
            <a:pPr lvl="1"/>
            <a:r>
              <a:rPr lang="en-US" sz="2000" dirty="0" err="1">
                <a:solidFill>
                  <a:srgbClr val="4472C4"/>
                </a:solidFill>
              </a:rPr>
              <a:t>attribute_policy</a:t>
            </a:r>
            <a:endParaRPr lang="en-US" sz="2000" dirty="0">
              <a:solidFill>
                <a:srgbClr val="4472C4"/>
              </a:solidFill>
            </a:endParaRPr>
          </a:p>
          <a:p>
            <a:r>
              <a:rPr lang="en-US" sz="2400" dirty="0"/>
              <a:t>Currently only in single-threaded simulations</a:t>
            </a:r>
            <a:endParaRPr lang="en-FR" sz="2400" dirty="0"/>
          </a:p>
        </p:txBody>
      </p:sp>
    </p:spTree>
    <p:extLst>
      <p:ext uri="{BB962C8B-B14F-4D97-AF65-F5344CB8AC3E}">
        <p14:creationId xmlns:p14="http://schemas.microsoft.com/office/powerpoint/2010/main" val="302462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1A239-AE1B-5326-DD30-F999C2F51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7920D-56D6-79D2-D5F2-283F77F4D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437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DigitizerPileupActor</a:t>
            </a:r>
            <a:endParaRPr lang="en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2FFE10-97A0-1BCC-BED4-A4B77FF02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26" y="1604996"/>
            <a:ext cx="11242080" cy="51491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21C47E4-2409-6DA7-BCEA-799B1C9A0535}"/>
              </a:ext>
            </a:extLst>
          </p:cNvPr>
          <p:cNvSpPr txBox="1"/>
          <p:nvPr/>
        </p:nvSpPr>
        <p:spPr>
          <a:xfrm>
            <a:off x="5597236" y="327981"/>
            <a:ext cx="26861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1, 2, 3, ...	: input </a:t>
            </a:r>
            <a:r>
              <a:rPr lang="en-US" sz="1400" dirty="0" err="1"/>
              <a:t>digis</a:t>
            </a:r>
            <a:endParaRPr lang="en-US" sz="1400" dirty="0"/>
          </a:p>
          <a:p>
            <a:r>
              <a:rPr lang="en-US" sz="1400" dirty="0"/>
              <a:t>a, b, c	: output </a:t>
            </a:r>
            <a:r>
              <a:rPr lang="en-US" sz="1400" dirty="0" err="1"/>
              <a:t>digis</a:t>
            </a:r>
            <a:endParaRPr lang="en-US" sz="1400" dirty="0"/>
          </a:p>
          <a:p>
            <a:r>
              <a:rPr lang="en-US" sz="1400" dirty="0"/>
              <a:t>e</a:t>
            </a:r>
            <a:r>
              <a:rPr lang="en-US" sz="1400" baseline="-25000" dirty="0"/>
              <a:t>1</a:t>
            </a:r>
            <a:r>
              <a:rPr lang="en-US" sz="1400" dirty="0"/>
              <a:t>, e</a:t>
            </a:r>
            <a:r>
              <a:rPr lang="en-US" sz="1400" baseline="-25000" dirty="0"/>
              <a:t>2</a:t>
            </a:r>
            <a:r>
              <a:rPr lang="en-US" sz="1400" dirty="0"/>
              <a:t>, e</a:t>
            </a:r>
            <a:r>
              <a:rPr lang="en-US" sz="1400" baseline="-25000" dirty="0"/>
              <a:t>3</a:t>
            </a:r>
            <a:r>
              <a:rPr lang="en-US" sz="1400" dirty="0"/>
              <a:t>	: energy of input </a:t>
            </a:r>
            <a:r>
              <a:rPr lang="en-US" sz="1400" dirty="0" err="1"/>
              <a:t>digis</a:t>
            </a:r>
            <a:endParaRPr lang="nl-BE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056DD-5F33-58DC-473B-8D758ACC89B2}"/>
              </a:ext>
            </a:extLst>
          </p:cNvPr>
          <p:cNvSpPr/>
          <p:nvPr/>
        </p:nvSpPr>
        <p:spPr>
          <a:xfrm>
            <a:off x="925226" y="2186887"/>
            <a:ext cx="941940" cy="191832"/>
          </a:xfrm>
          <a:prstGeom prst="rect">
            <a:avLst/>
          </a:prstGeom>
          <a:solidFill>
            <a:srgbClr val="4472C4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7877A9-EC34-782B-CA3A-F1F7E2700D02}"/>
              </a:ext>
            </a:extLst>
          </p:cNvPr>
          <p:cNvSpPr/>
          <p:nvPr/>
        </p:nvSpPr>
        <p:spPr>
          <a:xfrm>
            <a:off x="925226" y="3905916"/>
            <a:ext cx="941940" cy="191832"/>
          </a:xfrm>
          <a:prstGeom prst="rect">
            <a:avLst/>
          </a:prstGeom>
          <a:solidFill>
            <a:srgbClr val="4472C4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72AB44-C3BA-BEE7-D843-E8B98FF6A3CB}"/>
              </a:ext>
            </a:extLst>
          </p:cNvPr>
          <p:cNvSpPr/>
          <p:nvPr/>
        </p:nvSpPr>
        <p:spPr>
          <a:xfrm>
            <a:off x="925226" y="5727255"/>
            <a:ext cx="1440704" cy="191832"/>
          </a:xfrm>
          <a:prstGeom prst="rect">
            <a:avLst/>
          </a:prstGeom>
          <a:solidFill>
            <a:srgbClr val="4472C4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7636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89366-54A3-6ED4-A7EB-996A310F7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0E65B-35BE-C93A-0BB1-25FF5D0E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437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DigitizerPileupActor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75E23-CA41-A295-6BC6-86F21193E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344" y="1228199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 err="1"/>
              <a:t>Digis</a:t>
            </a:r>
            <a:r>
              <a:rPr lang="en-US" sz="2400" dirty="0"/>
              <a:t> must be time-sorted</a:t>
            </a:r>
            <a:endParaRPr lang="en-FR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8A7F20-3640-3D28-5475-81A63A18F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074" y="1898153"/>
            <a:ext cx="3681561" cy="379029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91EF0B-7657-2224-0155-104C01752F07}"/>
              </a:ext>
            </a:extLst>
          </p:cNvPr>
          <p:cNvCxnSpPr>
            <a:cxnSpLocks/>
          </p:cNvCxnSpPr>
          <p:nvPr/>
        </p:nvCxnSpPr>
        <p:spPr>
          <a:xfrm flipV="1">
            <a:off x="3352882" y="2641826"/>
            <a:ext cx="1323995" cy="1531107"/>
          </a:xfrm>
          <a:prstGeom prst="line">
            <a:avLst/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596E7C8B-E28A-7A25-7EE2-AF1F96B2C008}"/>
              </a:ext>
            </a:extLst>
          </p:cNvPr>
          <p:cNvSpPr/>
          <p:nvPr/>
        </p:nvSpPr>
        <p:spPr>
          <a:xfrm>
            <a:off x="3512699" y="3788023"/>
            <a:ext cx="180000" cy="180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00" dirty="0"/>
          </a:p>
        </p:txBody>
      </p:sp>
      <p:sp>
        <p:nvSpPr>
          <p:cNvPr id="13" name="Star: 7 Points 12">
            <a:extLst>
              <a:ext uri="{FF2B5EF4-FFF2-40B4-BE49-F238E27FC236}">
                <a16:creationId xmlns:a16="http://schemas.microsoft.com/office/drawing/2014/main" id="{E1100AC8-D2D9-B1E0-27CF-46E2E0829350}"/>
              </a:ext>
            </a:extLst>
          </p:cNvPr>
          <p:cNvSpPr/>
          <p:nvPr/>
        </p:nvSpPr>
        <p:spPr>
          <a:xfrm>
            <a:off x="3244412" y="4082933"/>
            <a:ext cx="180000" cy="180000"/>
          </a:xfrm>
          <a:prstGeom prst="star7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1</a:t>
            </a:r>
            <a:endParaRPr lang="nl-BE" sz="10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B617590-152F-CE3F-D989-E66BC41F61AF}"/>
              </a:ext>
            </a:extLst>
          </p:cNvPr>
          <p:cNvCxnSpPr>
            <a:cxnSpLocks/>
          </p:cNvCxnSpPr>
          <p:nvPr/>
        </p:nvCxnSpPr>
        <p:spPr>
          <a:xfrm flipH="1" flipV="1">
            <a:off x="4740324" y="2338492"/>
            <a:ext cx="418266" cy="2428155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72C38964-12FA-DF25-4BB4-6C3C0CF61ED2}"/>
              </a:ext>
            </a:extLst>
          </p:cNvPr>
          <p:cNvSpPr/>
          <p:nvPr/>
        </p:nvSpPr>
        <p:spPr>
          <a:xfrm>
            <a:off x="4742455" y="2882169"/>
            <a:ext cx="180000" cy="180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00" dirty="0"/>
          </a:p>
        </p:txBody>
      </p:sp>
      <p:sp>
        <p:nvSpPr>
          <p:cNvPr id="18" name="Star: 7 Points 17">
            <a:extLst>
              <a:ext uri="{FF2B5EF4-FFF2-40B4-BE49-F238E27FC236}">
                <a16:creationId xmlns:a16="http://schemas.microsoft.com/office/drawing/2014/main" id="{2F226439-17E6-DDEF-6345-3D02E7179DBA}"/>
              </a:ext>
            </a:extLst>
          </p:cNvPr>
          <p:cNvSpPr/>
          <p:nvPr/>
        </p:nvSpPr>
        <p:spPr>
          <a:xfrm>
            <a:off x="5095823" y="4744900"/>
            <a:ext cx="180000" cy="180000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4</a:t>
            </a:r>
            <a:endParaRPr lang="nl-BE" sz="1000" dirty="0"/>
          </a:p>
        </p:txBody>
      </p:sp>
      <p:sp>
        <p:nvSpPr>
          <p:cNvPr id="20" name="Star: 7 Points 19">
            <a:extLst>
              <a:ext uri="{FF2B5EF4-FFF2-40B4-BE49-F238E27FC236}">
                <a16:creationId xmlns:a16="http://schemas.microsoft.com/office/drawing/2014/main" id="{7194D363-08AE-2E4C-5365-7569EAFF70A6}"/>
              </a:ext>
            </a:extLst>
          </p:cNvPr>
          <p:cNvSpPr/>
          <p:nvPr/>
        </p:nvSpPr>
        <p:spPr>
          <a:xfrm>
            <a:off x="4650324" y="2291164"/>
            <a:ext cx="180000" cy="180000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3</a:t>
            </a:r>
            <a:endParaRPr lang="nl-BE" sz="1000" dirty="0"/>
          </a:p>
        </p:txBody>
      </p:sp>
      <p:sp>
        <p:nvSpPr>
          <p:cNvPr id="21" name="Star: 7 Points 20">
            <a:extLst>
              <a:ext uri="{FF2B5EF4-FFF2-40B4-BE49-F238E27FC236}">
                <a16:creationId xmlns:a16="http://schemas.microsoft.com/office/drawing/2014/main" id="{7C511464-B59A-6D78-3EEB-72B8843B5B4B}"/>
              </a:ext>
            </a:extLst>
          </p:cNvPr>
          <p:cNvSpPr/>
          <p:nvPr/>
        </p:nvSpPr>
        <p:spPr>
          <a:xfrm>
            <a:off x="4618601" y="2471164"/>
            <a:ext cx="180000" cy="180000"/>
          </a:xfrm>
          <a:prstGeom prst="star7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2</a:t>
            </a:r>
            <a:endParaRPr lang="nl-BE" sz="1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AFF436-1217-F4DD-CAD5-0885A9D2563B}"/>
              </a:ext>
            </a:extLst>
          </p:cNvPr>
          <p:cNvSpPr txBox="1"/>
          <p:nvPr/>
        </p:nvSpPr>
        <p:spPr>
          <a:xfrm>
            <a:off x="1093384" y="3169742"/>
            <a:ext cx="12103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primary event</a:t>
            </a:r>
            <a:endParaRPr lang="nl-BE" sz="14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67970B3-B051-3326-E7FB-B716A14CE4A7}"/>
              </a:ext>
            </a:extLst>
          </p:cNvPr>
          <p:cNvSpPr/>
          <p:nvPr/>
        </p:nvSpPr>
        <p:spPr>
          <a:xfrm>
            <a:off x="913384" y="3257361"/>
            <a:ext cx="180000" cy="180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870FAE-0093-CC94-083C-0DA7DB7446D2}"/>
              </a:ext>
            </a:extLst>
          </p:cNvPr>
          <p:cNvSpPr txBox="1"/>
          <p:nvPr/>
        </p:nvSpPr>
        <p:spPr>
          <a:xfrm>
            <a:off x="1093384" y="3524980"/>
            <a:ext cx="4475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digi</a:t>
            </a:r>
            <a:endParaRPr lang="nl-BE" sz="1400" dirty="0"/>
          </a:p>
        </p:txBody>
      </p:sp>
      <p:sp>
        <p:nvSpPr>
          <p:cNvPr id="27" name="Star: 7 Points 26">
            <a:extLst>
              <a:ext uri="{FF2B5EF4-FFF2-40B4-BE49-F238E27FC236}">
                <a16:creationId xmlns:a16="http://schemas.microsoft.com/office/drawing/2014/main" id="{954FDFC5-0996-0A59-A986-BF0201F4FBFA}"/>
              </a:ext>
            </a:extLst>
          </p:cNvPr>
          <p:cNvSpPr/>
          <p:nvPr/>
        </p:nvSpPr>
        <p:spPr>
          <a:xfrm>
            <a:off x="913384" y="3608023"/>
            <a:ext cx="180000" cy="180000"/>
          </a:xfrm>
          <a:prstGeom prst="star7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D</a:t>
            </a:r>
            <a:endParaRPr lang="nl-BE" sz="10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139A077-4319-3B41-0FF6-487D5219ACEF}"/>
              </a:ext>
            </a:extLst>
          </p:cNvPr>
          <p:cNvCxnSpPr/>
          <p:nvPr/>
        </p:nvCxnSpPr>
        <p:spPr>
          <a:xfrm>
            <a:off x="2792029" y="6417513"/>
            <a:ext cx="368317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2594B22-EE55-E827-19CF-38DD10AF1F07}"/>
              </a:ext>
            </a:extLst>
          </p:cNvPr>
          <p:cNvSpPr txBox="1"/>
          <p:nvPr/>
        </p:nvSpPr>
        <p:spPr>
          <a:xfrm>
            <a:off x="6239405" y="6529189"/>
            <a:ext cx="471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time</a:t>
            </a:r>
            <a:endParaRPr lang="nl-BE" sz="12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F9E46BC-76DB-5BD9-0B5A-7D861F8C67FA}"/>
              </a:ext>
            </a:extLst>
          </p:cNvPr>
          <p:cNvSpPr/>
          <p:nvPr/>
        </p:nvSpPr>
        <p:spPr>
          <a:xfrm>
            <a:off x="3089616" y="6327513"/>
            <a:ext cx="180000" cy="180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00" dirty="0"/>
          </a:p>
        </p:txBody>
      </p:sp>
      <p:sp>
        <p:nvSpPr>
          <p:cNvPr id="34" name="Star: 7 Points 33">
            <a:extLst>
              <a:ext uri="{FF2B5EF4-FFF2-40B4-BE49-F238E27FC236}">
                <a16:creationId xmlns:a16="http://schemas.microsoft.com/office/drawing/2014/main" id="{86F35280-EC1B-17CE-9B7D-99F8AF7D5DE4}"/>
              </a:ext>
            </a:extLst>
          </p:cNvPr>
          <p:cNvSpPr/>
          <p:nvPr/>
        </p:nvSpPr>
        <p:spPr>
          <a:xfrm>
            <a:off x="3477203" y="6327513"/>
            <a:ext cx="180000" cy="180000"/>
          </a:xfrm>
          <a:prstGeom prst="star7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1</a:t>
            </a:r>
            <a:endParaRPr lang="nl-BE" sz="1000" dirty="0"/>
          </a:p>
        </p:txBody>
      </p:sp>
      <p:sp>
        <p:nvSpPr>
          <p:cNvPr id="35" name="Star: 7 Points 34">
            <a:extLst>
              <a:ext uri="{FF2B5EF4-FFF2-40B4-BE49-F238E27FC236}">
                <a16:creationId xmlns:a16="http://schemas.microsoft.com/office/drawing/2014/main" id="{A1D6E999-A7F9-789D-9151-15C8BFA1299D}"/>
              </a:ext>
            </a:extLst>
          </p:cNvPr>
          <p:cNvSpPr/>
          <p:nvPr/>
        </p:nvSpPr>
        <p:spPr>
          <a:xfrm>
            <a:off x="4961745" y="6327513"/>
            <a:ext cx="180000" cy="180000"/>
          </a:xfrm>
          <a:prstGeom prst="star7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2</a:t>
            </a:r>
            <a:endParaRPr lang="nl-BE" sz="10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7CA459C-B209-7FAE-FC91-6A677C913B98}"/>
              </a:ext>
            </a:extLst>
          </p:cNvPr>
          <p:cNvSpPr/>
          <p:nvPr/>
        </p:nvSpPr>
        <p:spPr>
          <a:xfrm>
            <a:off x="3930840" y="6331341"/>
            <a:ext cx="180000" cy="180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00" dirty="0"/>
          </a:p>
        </p:txBody>
      </p:sp>
      <p:sp>
        <p:nvSpPr>
          <p:cNvPr id="37" name="Star: 7 Points 36">
            <a:extLst>
              <a:ext uri="{FF2B5EF4-FFF2-40B4-BE49-F238E27FC236}">
                <a16:creationId xmlns:a16="http://schemas.microsoft.com/office/drawing/2014/main" id="{AEE9B4FA-AACC-0000-5C32-1065A605E7D7}"/>
              </a:ext>
            </a:extLst>
          </p:cNvPr>
          <p:cNvSpPr/>
          <p:nvPr/>
        </p:nvSpPr>
        <p:spPr>
          <a:xfrm>
            <a:off x="4356396" y="6327513"/>
            <a:ext cx="180000" cy="180000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3</a:t>
            </a:r>
            <a:endParaRPr lang="nl-BE" sz="1000" dirty="0"/>
          </a:p>
        </p:txBody>
      </p:sp>
      <p:sp>
        <p:nvSpPr>
          <p:cNvPr id="38" name="Star: 7 Points 37">
            <a:extLst>
              <a:ext uri="{FF2B5EF4-FFF2-40B4-BE49-F238E27FC236}">
                <a16:creationId xmlns:a16="http://schemas.microsoft.com/office/drawing/2014/main" id="{7492E7B3-0A3C-8600-FA4E-650DF7392A49}"/>
              </a:ext>
            </a:extLst>
          </p:cNvPr>
          <p:cNvSpPr/>
          <p:nvPr/>
        </p:nvSpPr>
        <p:spPr>
          <a:xfrm>
            <a:off x="5546711" y="6327513"/>
            <a:ext cx="180000" cy="180000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4</a:t>
            </a:r>
            <a:endParaRPr lang="nl-BE" sz="1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A76142-1578-DED8-6F37-3154606B22A5}"/>
              </a:ext>
            </a:extLst>
          </p:cNvPr>
          <p:cNvSpPr txBox="1"/>
          <p:nvPr/>
        </p:nvSpPr>
        <p:spPr>
          <a:xfrm>
            <a:off x="749348" y="6107440"/>
            <a:ext cx="1730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 is processed after 2</a:t>
            </a:r>
          </a:p>
          <a:p>
            <a:r>
              <a:rPr lang="en-US" sz="1400" dirty="0"/>
              <a:t>but happens earlier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9B9ACF-EA8F-FCE6-6CA0-E81A96774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326" y="2863652"/>
            <a:ext cx="5116406" cy="201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B4C93-A9BF-78BC-A976-E23CB87C3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9DF25-49A2-E0E6-0A46-1B1A1BD28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437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DigitizerPileupActor</a:t>
            </a:r>
            <a:endParaRPr lang="en-F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FEA7AA-583D-4C0B-1664-742599877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10" y="1851765"/>
            <a:ext cx="11631424" cy="366827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7AF6875-FF0B-3A83-E41B-7707DE243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355" y="116869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Implementation</a:t>
            </a:r>
            <a:endParaRPr lang="en-FR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65C821-38DA-0C1E-18F2-721BCAEC6684}"/>
              </a:ext>
            </a:extLst>
          </p:cNvPr>
          <p:cNvSpPr txBox="1"/>
          <p:nvPr/>
        </p:nvSpPr>
        <p:spPr>
          <a:xfrm>
            <a:off x="4143574" y="1474388"/>
            <a:ext cx="1111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4472C4"/>
                </a:solidFill>
              </a:rPr>
              <a:t>Time-sorting</a:t>
            </a:r>
            <a:endParaRPr lang="nl-BE" sz="1400" dirty="0">
              <a:solidFill>
                <a:srgbClr val="4472C4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A18033-22D6-BC06-3966-95FA6AC67FFA}"/>
              </a:ext>
            </a:extLst>
          </p:cNvPr>
          <p:cNvSpPr txBox="1"/>
          <p:nvPr/>
        </p:nvSpPr>
        <p:spPr>
          <a:xfrm>
            <a:off x="6821765" y="1465971"/>
            <a:ext cx="1733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4472C4"/>
                </a:solidFill>
              </a:rPr>
              <a:t>Grouping per volume</a:t>
            </a:r>
            <a:endParaRPr lang="nl-BE" sz="1400" dirty="0">
              <a:solidFill>
                <a:srgbClr val="4472C4"/>
              </a:solidFill>
            </a:endParaRP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3BD24B35-8501-3B65-79C6-B9BDB6998669}"/>
              </a:ext>
            </a:extLst>
          </p:cNvPr>
          <p:cNvSpPr/>
          <p:nvPr/>
        </p:nvSpPr>
        <p:spPr>
          <a:xfrm>
            <a:off x="3293117" y="5689301"/>
            <a:ext cx="1675336" cy="1044008"/>
          </a:xfrm>
          <a:prstGeom prst="wedgeEllipseCallout">
            <a:avLst>
              <a:gd name="adj1" fmla="val -21046"/>
              <a:gd name="adj2" fmla="val -9107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Can be re-used in other actors that require time-sorting, e.g. coincidence sorter</a:t>
            </a:r>
            <a:endParaRPr lang="nl-BE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381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2CF8B-2BA1-4C51-7211-E9011B5F9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0A48B-B287-0C85-E5C4-99C7199E6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4374"/>
          </a:xfrm>
        </p:spPr>
        <p:txBody>
          <a:bodyPr>
            <a:normAutofit fontScale="90000"/>
          </a:bodyPr>
          <a:lstStyle/>
          <a:p>
            <a:r>
              <a:rPr lang="en-US" dirty="0"/>
              <a:t>Coincidence sorter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7AE74-FC0A-F80D-7D1C-57BCEE7C8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439" y="1076736"/>
            <a:ext cx="10515600" cy="5541473"/>
          </a:xfrm>
        </p:spPr>
        <p:txBody>
          <a:bodyPr>
            <a:normAutofit fontScale="92500" lnSpcReduction="10000"/>
          </a:bodyPr>
          <a:lstStyle/>
          <a:p>
            <a:r>
              <a:rPr lang="en-US" sz="2400" i="1" dirty="0">
                <a:solidFill>
                  <a:srgbClr val="4472C4"/>
                </a:solidFill>
              </a:rPr>
              <a:t>coincidences_sorter.py</a:t>
            </a:r>
          </a:p>
          <a:p>
            <a:pPr lvl="1"/>
            <a:r>
              <a:rPr lang="en-US" sz="2000" dirty="0"/>
              <a:t>Used for off-line coincidence sorting</a:t>
            </a:r>
          </a:p>
          <a:p>
            <a:pPr lvl="1"/>
            <a:r>
              <a:rPr lang="en-US" sz="2000" dirty="0"/>
              <a:t>Input = singles root file from finished simulation</a:t>
            </a:r>
          </a:p>
          <a:p>
            <a:pPr lvl="1"/>
            <a:r>
              <a:rPr lang="en-US" sz="2000" dirty="0"/>
              <a:t>Challenge: dealing with root files from multi-threaded simulations</a:t>
            </a:r>
          </a:p>
          <a:p>
            <a:pPr lvl="1"/>
            <a:r>
              <a:rPr lang="en-US" sz="2000" dirty="0"/>
              <a:t>Status</a:t>
            </a:r>
          </a:p>
          <a:p>
            <a:pPr lvl="2"/>
            <a:r>
              <a:rPr lang="en-US" sz="1600" dirty="0"/>
              <a:t>Mostly finished</a:t>
            </a:r>
          </a:p>
          <a:p>
            <a:pPr lvl="2"/>
            <a:r>
              <a:rPr lang="en-US" sz="1600" dirty="0"/>
              <a:t>Limitations</a:t>
            </a:r>
          </a:p>
          <a:p>
            <a:pPr lvl="3"/>
            <a:r>
              <a:rPr lang="en-US" sz="1400" dirty="0"/>
              <a:t>No support yet for delayed time window</a:t>
            </a:r>
          </a:p>
          <a:p>
            <a:pPr lvl="3"/>
            <a:r>
              <a:rPr lang="en-US" sz="1400" dirty="0"/>
              <a:t>Does not work with root files from a simulation that specifies </a:t>
            </a:r>
            <a:r>
              <a:rPr lang="en-US" sz="1400" i="1" dirty="0" err="1"/>
              <a:t>source.n</a:t>
            </a:r>
            <a:r>
              <a:rPr lang="en-US" sz="1400" dirty="0"/>
              <a:t> instead of </a:t>
            </a:r>
            <a:r>
              <a:rPr lang="en-US" sz="1400" dirty="0" err="1"/>
              <a:t>source.activity</a:t>
            </a:r>
            <a:endParaRPr lang="en-US" sz="1400" dirty="0"/>
          </a:p>
          <a:p>
            <a:endParaRPr lang="en-US" sz="2400" dirty="0">
              <a:solidFill>
                <a:srgbClr val="4472C4"/>
              </a:solidFill>
            </a:endParaRPr>
          </a:p>
          <a:p>
            <a:r>
              <a:rPr lang="en-US" sz="2400" dirty="0" err="1">
                <a:solidFill>
                  <a:srgbClr val="4472C4"/>
                </a:solidFill>
              </a:rPr>
              <a:t>CoincidenceSorterActor</a:t>
            </a:r>
            <a:endParaRPr lang="en-US" sz="2400" dirty="0">
              <a:solidFill>
                <a:srgbClr val="4472C4"/>
              </a:solidFill>
            </a:endParaRPr>
          </a:p>
          <a:p>
            <a:pPr lvl="1"/>
            <a:r>
              <a:rPr lang="en-US" sz="2000" dirty="0"/>
              <a:t>Used during the simulation itself</a:t>
            </a:r>
          </a:p>
          <a:p>
            <a:pPr lvl="1"/>
            <a:r>
              <a:rPr lang="en-US" sz="2000" dirty="0"/>
              <a:t>No need to save singles to root file</a:t>
            </a:r>
          </a:p>
          <a:p>
            <a:pPr lvl="1"/>
            <a:r>
              <a:rPr lang="en-US" sz="2000" dirty="0"/>
              <a:t>Status</a:t>
            </a:r>
          </a:p>
          <a:p>
            <a:pPr lvl="2"/>
            <a:r>
              <a:rPr lang="en-US" sz="1600" dirty="0"/>
              <a:t>Working implementation (tested for equivalence with off-line implementation)</a:t>
            </a:r>
          </a:p>
          <a:p>
            <a:pPr lvl="2"/>
            <a:r>
              <a:rPr lang="en-US" sz="1600" dirty="0"/>
              <a:t>Delayed window possible</a:t>
            </a:r>
          </a:p>
          <a:p>
            <a:pPr lvl="2"/>
            <a:r>
              <a:rPr lang="en-US" sz="1600" dirty="0"/>
              <a:t>To do: </a:t>
            </a:r>
          </a:p>
          <a:p>
            <a:pPr lvl="3"/>
            <a:r>
              <a:rPr lang="en-US" sz="1400" dirty="0"/>
              <a:t>documentation</a:t>
            </a:r>
          </a:p>
          <a:p>
            <a:pPr lvl="3"/>
            <a:r>
              <a:rPr lang="en-US" sz="1400" dirty="0"/>
              <a:t>multi-threading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93FEF7-64CE-CF56-D9FA-C2C5F4A7D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611" y="646160"/>
            <a:ext cx="3664715" cy="14451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141662-B7A4-05C2-63BE-9E59D0084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1612" y="2342698"/>
            <a:ext cx="3664714" cy="14451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3CEE3F-A4F1-A4DF-9B80-8C2BCA764DAF}"/>
              </a:ext>
            </a:extLst>
          </p:cNvPr>
          <p:cNvSpPr txBox="1"/>
          <p:nvPr/>
        </p:nvSpPr>
        <p:spPr>
          <a:xfrm>
            <a:off x="9712811" y="409144"/>
            <a:ext cx="1401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err="1"/>
              <a:t>number_of_threads</a:t>
            </a:r>
            <a:r>
              <a:rPr lang="en-US" sz="1000" i="1" dirty="0"/>
              <a:t> = 1</a:t>
            </a:r>
            <a:endParaRPr lang="nl-BE" sz="10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8D8E5-49FA-BE50-83D6-45A51623588A}"/>
              </a:ext>
            </a:extLst>
          </p:cNvPr>
          <p:cNvSpPr txBox="1"/>
          <p:nvPr/>
        </p:nvSpPr>
        <p:spPr>
          <a:xfrm>
            <a:off x="9712811" y="2103194"/>
            <a:ext cx="1401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err="1"/>
              <a:t>number_of_threads</a:t>
            </a:r>
            <a:r>
              <a:rPr lang="en-US" sz="1000" i="1" dirty="0"/>
              <a:t> = 2</a:t>
            </a:r>
            <a:endParaRPr lang="nl-BE" sz="1000" i="1" dirty="0"/>
          </a:p>
        </p:txBody>
      </p:sp>
    </p:spTree>
    <p:extLst>
      <p:ext uri="{BB962C8B-B14F-4D97-AF65-F5344CB8AC3E}">
        <p14:creationId xmlns:p14="http://schemas.microsoft.com/office/powerpoint/2010/main" val="3812935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44233</TotalTime>
  <Words>252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Office-Design</vt:lpstr>
      <vt:lpstr>DigitizerPileupActor</vt:lpstr>
      <vt:lpstr>DigitizerPileupActor</vt:lpstr>
      <vt:lpstr>DigitizerPileupActor</vt:lpstr>
      <vt:lpstr>DigitizerPileupActor</vt:lpstr>
      <vt:lpstr>Coincidence sorter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Gert Van Hoey</cp:lastModifiedBy>
  <cp:revision>716</cp:revision>
  <cp:lastPrinted>2024-09-19T04:18:06Z</cp:lastPrinted>
  <dcterms:created xsi:type="dcterms:W3CDTF">2020-12-17T07:34:19Z</dcterms:created>
  <dcterms:modified xsi:type="dcterms:W3CDTF">2026-03-17T15:07:59Z</dcterms:modified>
</cp:coreProperties>
</file>