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924" r:id="rId2"/>
    <p:sldId id="1013" r:id="rId3"/>
    <p:sldId id="1015" r:id="rId4"/>
    <p:sldId id="1017" r:id="rId5"/>
    <p:sldId id="1016" r:id="rId6"/>
    <p:sldId id="1018" r:id="rId7"/>
    <p:sldId id="1019" r:id="rId8"/>
    <p:sldId id="1020" r:id="rId9"/>
    <p:sldId id="1021" r:id="rId10"/>
    <p:sldId id="1023" r:id="rId11"/>
    <p:sldId id="1022" r:id="rId12"/>
    <p:sldId id="1024" r:id="rId13"/>
    <p:sldId id="1027" r:id="rId14"/>
    <p:sldId id="997" r:id="rId15"/>
    <p:sldId id="1025" r:id="rId16"/>
    <p:sldId id="1028" r:id="rId1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EBFEF7"/>
    <a:srgbClr val="DAE3F3"/>
    <a:srgbClr val="DEA6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098"/>
    <p:restoredTop sz="96263"/>
  </p:normalViewPr>
  <p:slideViewPr>
    <p:cSldViewPr snapToGrid="0" snapToObjects="1">
      <p:cViewPr varScale="1">
        <p:scale>
          <a:sx n="192" d="100"/>
          <a:sy n="192" d="100"/>
        </p:scale>
        <p:origin x="504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D8D201-38B6-6645-B08C-6CD13EE9EA24}" type="datetimeFigureOut">
              <a:rPr lang="fr-FR" smtClean="0"/>
              <a:t>24/11/2025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2994F6-BA9C-EE45-B0B0-2E1E4B97397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1349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2994F6-BA9C-EE45-B0B0-2E1E4B973970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094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24.11.25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3707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24.11.25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2820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24.11.25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4144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8"/>
          <p:cNvSpPr/>
          <p:nvPr/>
        </p:nvSpPr>
        <p:spPr>
          <a:xfrm>
            <a:off x="-1" y="1447801"/>
            <a:ext cx="10839453" cy="1654175"/>
          </a:xfrm>
          <a:prstGeom prst="rect">
            <a:avLst/>
          </a:prstGeom>
          <a:gradFill>
            <a:gsLst>
              <a:gs pos="0">
                <a:srgbClr val="0A5A76">
                  <a:alpha val="50998"/>
                </a:srgbClr>
              </a:gs>
              <a:gs pos="100000">
                <a:schemeClr val="accent3">
                  <a:lumOff val="44000"/>
                  <a:alpha val="50998"/>
                </a:schemeClr>
              </a:gs>
            </a:gsLst>
            <a:lin ang="27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400"/>
          </a:p>
        </p:txBody>
      </p:sp>
      <p:sp>
        <p:nvSpPr>
          <p:cNvPr id="14" name="Oval 7"/>
          <p:cNvSpPr/>
          <p:nvPr/>
        </p:nvSpPr>
        <p:spPr>
          <a:xfrm>
            <a:off x="304800" y="908050"/>
            <a:ext cx="3352800" cy="2514600"/>
          </a:xfrm>
          <a:prstGeom prst="ellipse">
            <a:avLst/>
          </a:prstGeom>
          <a:ln w="12700">
            <a:solidFill>
              <a:srgbClr val="FF9900"/>
            </a:solidFill>
          </a:ln>
        </p:spPr>
        <p:txBody>
          <a:bodyPr lIns="0" tIns="0" rIns="0" bIns="0" anchor="ctr"/>
          <a:lstStyle/>
          <a:p>
            <a:pPr algn="ctr">
              <a:defRPr sz="1800"/>
            </a:pPr>
            <a:endParaRPr sz="1800"/>
          </a:p>
        </p:txBody>
      </p:sp>
      <p:sp>
        <p:nvSpPr>
          <p:cNvPr id="15" name="Title Text"/>
          <p:cNvSpPr txBox="1">
            <a:spLocks noGrp="1"/>
          </p:cNvSpPr>
          <p:nvPr>
            <p:ph type="title"/>
          </p:nvPr>
        </p:nvSpPr>
        <p:spPr>
          <a:xfrm>
            <a:off x="1320800" y="1524001"/>
            <a:ext cx="9448800" cy="1470025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algn="ctr">
              <a:defRPr>
                <a:solidFill>
                  <a:srgbClr val="006699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>
              <a:buClrTx/>
              <a:buSzTx/>
              <a:buNone/>
              <a:defRPr>
                <a:solidFill>
                  <a:srgbClr val="FF9900"/>
                </a:solidFill>
              </a:defRPr>
            </a:lvl1pPr>
            <a:lvl2pPr algn="ctr">
              <a:buClrTx/>
              <a:defRPr>
                <a:solidFill>
                  <a:srgbClr val="FF9900"/>
                </a:solidFill>
              </a:defRPr>
            </a:lvl2pPr>
            <a:lvl3pPr algn="ctr">
              <a:buClrTx/>
              <a:defRPr>
                <a:solidFill>
                  <a:srgbClr val="FF9900"/>
                </a:solidFill>
              </a:defRPr>
            </a:lvl3pPr>
            <a:lvl4pPr algn="ctr">
              <a:buClrTx/>
              <a:defRPr>
                <a:solidFill>
                  <a:srgbClr val="FF9900"/>
                </a:solidFill>
              </a:defRPr>
            </a:lvl4pPr>
            <a:lvl5pPr algn="ctr">
              <a:buClrTx/>
              <a:defRPr>
                <a:solidFill>
                  <a:srgbClr val="FF99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9059" y="6245225"/>
            <a:ext cx="483343" cy="332740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rgbClr val="006699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286000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24.11.25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BE8E3C-138A-8445-8225-BFB3608CF746}"/>
              </a:ext>
            </a:extLst>
          </p:cNvPr>
          <p:cNvSpPr txBox="1"/>
          <p:nvPr userDrawn="1"/>
        </p:nvSpPr>
        <p:spPr>
          <a:xfrm>
            <a:off x="11734824" y="-4207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EB4E723E-706A-8A48-9D0E-8742053DCB1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8125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24.11.25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9442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24.11.25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8441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24.11.25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6908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24.11.25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4015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24.11.25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5800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24.11.25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1940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24.11.25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9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821009-C05D-8141-9BE3-95BD83023F28}" type="datetimeFigureOut">
              <a:rPr lang="de-DE" smtClean="0"/>
              <a:pPr/>
              <a:t>24.11.25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5890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indico.in2p3.fr/event/37622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76C2AC-7C0E-F94C-9DF4-14C034DB8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GB" sz="5400"/>
              <a:t>Agenda – 1 hour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203CC5-8B57-427E-B399-7285E15D71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4669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7CE15B-915B-2948-BD3A-E8D748243F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r>
              <a:rPr lang="fr-FR" dirty="0" err="1"/>
              <a:t>Status</a:t>
            </a:r>
            <a:r>
              <a:rPr lang="fr-FR" dirty="0"/>
              <a:t> of PET simulations in GATE10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96781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D6A09DA-CFF9-F6D7-D462-F943AAA1FAB5}"/>
              </a:ext>
            </a:extLst>
          </p:cNvPr>
          <p:cNvSpPr txBox="1"/>
          <p:nvPr/>
        </p:nvSpPr>
        <p:spPr>
          <a:xfrm>
            <a:off x="632270" y="541222"/>
            <a:ext cx="6645144" cy="258532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GB" sz="1600" dirty="0" err="1">
                <a:effectLst/>
                <a:latin typeface="LM Mono 10" pitchFamily="49" charset="77"/>
              </a:rPr>
              <a:t>hc</a:t>
            </a:r>
            <a:r>
              <a:rPr lang="en-GB" sz="1600" dirty="0">
                <a:effectLst/>
                <a:latin typeface="LM Mono 10" pitchFamily="49" charset="77"/>
              </a:rPr>
              <a:t> = </a:t>
            </a:r>
            <a:r>
              <a:rPr lang="en-GB" sz="1600" dirty="0" err="1">
                <a:effectLst/>
                <a:latin typeface="LM Mono 10" pitchFamily="49" charset="77"/>
              </a:rPr>
              <a:t>sim.add_actor</a:t>
            </a:r>
            <a:r>
              <a:rPr lang="en-GB" sz="1600" dirty="0">
                <a:effectLst/>
                <a:latin typeface="LM Mono 10" pitchFamily="49" charset="77"/>
              </a:rPr>
              <a:t>("</a:t>
            </a:r>
            <a:r>
              <a:rPr lang="en-GB" sz="1600" dirty="0" err="1">
                <a:effectLst/>
                <a:latin typeface="LM Mono 10" pitchFamily="49" charset="77"/>
              </a:rPr>
              <a:t>DigitizerHitsCollectionActor</a:t>
            </a:r>
            <a:r>
              <a:rPr lang="en-GB" sz="1600" dirty="0">
                <a:effectLst/>
                <a:latin typeface="LM Mono 10" pitchFamily="49" charset="77"/>
              </a:rPr>
              <a:t>", “hits</a:t>
            </a:r>
            <a:r>
              <a:rPr lang="en-GB" sz="1600" dirty="0">
                <a:latin typeface="LM Mono 10" pitchFamily="49" charset="77"/>
              </a:rPr>
              <a:t>”</a:t>
            </a:r>
            <a:r>
              <a:rPr lang="en-GB" sz="1600" dirty="0">
                <a:effectLst/>
                <a:latin typeface="LM Mono 10" pitchFamily="49" charset="77"/>
              </a:rPr>
              <a:t>)</a:t>
            </a:r>
            <a:br>
              <a:rPr lang="en-GB" sz="1600" dirty="0">
                <a:effectLst/>
                <a:latin typeface="LM Mono 10" pitchFamily="49" charset="77"/>
              </a:rPr>
            </a:br>
            <a:r>
              <a:rPr lang="en-GB" sz="1600" dirty="0" err="1">
                <a:effectLst/>
                <a:latin typeface="LM Mono 10" pitchFamily="49" charset="77"/>
              </a:rPr>
              <a:t>hc.attached_to</a:t>
            </a:r>
            <a:r>
              <a:rPr lang="en-GB" sz="1600" dirty="0">
                <a:effectLst/>
                <a:latin typeface="LM Mono 10" pitchFamily="49" charset="77"/>
              </a:rPr>
              <a:t> = </a:t>
            </a:r>
            <a:r>
              <a:rPr lang="en-GB" sz="1600" dirty="0" err="1">
                <a:effectLst/>
                <a:latin typeface="LM Mono 10" pitchFamily="49" charset="77"/>
              </a:rPr>
              <a:t>crystal.name</a:t>
            </a:r>
            <a:br>
              <a:rPr lang="en-GB" sz="1600" dirty="0">
                <a:effectLst/>
                <a:latin typeface="LM Mono 10" pitchFamily="49" charset="77"/>
              </a:rPr>
            </a:br>
            <a:r>
              <a:rPr lang="en-GB" sz="1600" dirty="0" err="1">
                <a:effectLst/>
                <a:latin typeface="LM Mono 10" pitchFamily="49" charset="77"/>
              </a:rPr>
              <a:t>hc.authorize_repeated_volumes</a:t>
            </a:r>
            <a:r>
              <a:rPr lang="en-GB" sz="1600" dirty="0">
                <a:effectLst/>
                <a:latin typeface="LM Mono 10" pitchFamily="49" charset="77"/>
              </a:rPr>
              <a:t> = True</a:t>
            </a:r>
            <a:br>
              <a:rPr lang="en-GB" sz="1600" dirty="0">
                <a:effectLst/>
                <a:latin typeface="LM Mono 10" pitchFamily="49" charset="77"/>
              </a:rPr>
            </a:br>
            <a:r>
              <a:rPr lang="en-GB" sz="1600" dirty="0" err="1">
                <a:effectLst/>
                <a:latin typeface="LM Mono 10" pitchFamily="49" charset="77"/>
              </a:rPr>
              <a:t>hc.output_filename</a:t>
            </a:r>
            <a:r>
              <a:rPr lang="en-GB" sz="1600" dirty="0">
                <a:effectLst/>
                <a:latin typeface="LM Mono 10" pitchFamily="49" charset="77"/>
              </a:rPr>
              <a:t> = </a:t>
            </a:r>
            <a:r>
              <a:rPr lang="en-GB" sz="1600" dirty="0">
                <a:solidFill>
                  <a:schemeClr val="accent1"/>
                </a:solidFill>
                <a:effectLst/>
                <a:latin typeface="LM Mono 10" pitchFamily="49" charset="77"/>
              </a:rPr>
              <a:t>“</a:t>
            </a:r>
            <a:r>
              <a:rPr lang="en-GB" sz="1600" dirty="0" err="1">
                <a:solidFill>
                  <a:schemeClr val="accent1"/>
                </a:solidFill>
                <a:effectLst/>
                <a:latin typeface="LM Mono 10" pitchFamily="49" charset="77"/>
              </a:rPr>
              <a:t>my_output.root</a:t>
            </a:r>
            <a:r>
              <a:rPr lang="en-GB" sz="1600" dirty="0">
                <a:solidFill>
                  <a:schemeClr val="accent1"/>
                </a:solidFill>
                <a:effectLst/>
                <a:latin typeface="LM Mono 10" pitchFamily="49" charset="77"/>
              </a:rPr>
              <a:t>”</a:t>
            </a:r>
            <a:br>
              <a:rPr lang="en-GB" sz="1600" dirty="0">
                <a:solidFill>
                  <a:schemeClr val="accent1"/>
                </a:solidFill>
                <a:effectLst/>
                <a:latin typeface="LM Mono 10" pitchFamily="49" charset="77"/>
              </a:rPr>
            </a:br>
            <a:r>
              <a:rPr lang="en-GB" sz="1600" dirty="0" err="1">
                <a:effectLst/>
                <a:latin typeface="LM Mono 10" pitchFamily="49" charset="77"/>
              </a:rPr>
              <a:t>hc.attributes</a:t>
            </a:r>
            <a:r>
              <a:rPr lang="en-GB" sz="1600" dirty="0">
                <a:effectLst/>
                <a:latin typeface="LM Mono 10" pitchFamily="49" charset="77"/>
              </a:rPr>
              <a:t> = [</a:t>
            </a:r>
            <a:br>
              <a:rPr lang="en-GB" sz="1600" dirty="0">
                <a:effectLst/>
                <a:latin typeface="LM Mono 10" pitchFamily="49" charset="77"/>
              </a:rPr>
            </a:br>
            <a:r>
              <a:rPr lang="en-GB" sz="1600" dirty="0">
                <a:effectLst/>
                <a:latin typeface="LM Mono 10" pitchFamily="49" charset="77"/>
              </a:rPr>
              <a:t>    "</a:t>
            </a:r>
            <a:r>
              <a:rPr lang="en-GB" sz="1600" dirty="0" err="1">
                <a:effectLst/>
                <a:latin typeface="LM Mono 10" pitchFamily="49" charset="77"/>
              </a:rPr>
              <a:t>PostPosition</a:t>
            </a:r>
            <a:r>
              <a:rPr lang="en-GB" sz="1600" dirty="0">
                <a:effectLst/>
                <a:latin typeface="LM Mono 10" pitchFamily="49" charset="77"/>
              </a:rPr>
              <a:t>",</a:t>
            </a:r>
            <a:br>
              <a:rPr lang="en-GB" sz="1600" dirty="0">
                <a:effectLst/>
                <a:latin typeface="LM Mono 10" pitchFamily="49" charset="77"/>
              </a:rPr>
            </a:br>
            <a:r>
              <a:rPr lang="en-GB" sz="1600" dirty="0">
                <a:effectLst/>
                <a:latin typeface="LM Mono 10" pitchFamily="49" charset="77"/>
              </a:rPr>
              <a:t>    "</a:t>
            </a:r>
            <a:r>
              <a:rPr lang="en-GB" sz="1600" dirty="0" err="1">
                <a:effectLst/>
                <a:latin typeface="LM Mono 10" pitchFamily="49" charset="77"/>
              </a:rPr>
              <a:t>TotalEnergyDeposit</a:t>
            </a:r>
            <a:r>
              <a:rPr lang="en-GB" sz="1600" dirty="0">
                <a:effectLst/>
                <a:latin typeface="LM Mono 10" pitchFamily="49" charset="77"/>
              </a:rPr>
              <a:t>",</a:t>
            </a:r>
            <a:br>
              <a:rPr lang="en-GB" sz="1600" dirty="0">
                <a:effectLst/>
                <a:latin typeface="LM Mono 10" pitchFamily="49" charset="77"/>
              </a:rPr>
            </a:br>
            <a:r>
              <a:rPr lang="en-GB" sz="1600" dirty="0">
                <a:effectLst/>
                <a:latin typeface="LM Mono 10" pitchFamily="49" charset="77"/>
              </a:rPr>
              <a:t>    "</a:t>
            </a:r>
            <a:r>
              <a:rPr lang="en-GB" sz="1600" dirty="0" err="1">
                <a:effectLst/>
                <a:latin typeface="LM Mono 10" pitchFamily="49" charset="77"/>
              </a:rPr>
              <a:t>PreStepUniqueVolumeID</a:t>
            </a:r>
            <a:r>
              <a:rPr lang="en-GB" sz="1600" dirty="0">
                <a:effectLst/>
                <a:latin typeface="LM Mono 10" pitchFamily="49" charset="77"/>
              </a:rPr>
              <a:t>",</a:t>
            </a:r>
            <a:br>
              <a:rPr lang="en-GB" sz="1600" dirty="0">
                <a:effectLst/>
                <a:latin typeface="LM Mono 10" pitchFamily="49" charset="77"/>
              </a:rPr>
            </a:br>
            <a:r>
              <a:rPr lang="en-GB" sz="1600" dirty="0">
                <a:effectLst/>
                <a:latin typeface="LM Mono 10" pitchFamily="49" charset="77"/>
              </a:rPr>
              <a:t>    "</a:t>
            </a:r>
            <a:r>
              <a:rPr lang="en-GB" sz="1600" dirty="0" err="1">
                <a:effectLst/>
                <a:latin typeface="LM Mono 10" pitchFamily="49" charset="77"/>
              </a:rPr>
              <a:t>GlobalTime</a:t>
            </a:r>
            <a:r>
              <a:rPr lang="en-GB" sz="1600" dirty="0">
                <a:effectLst/>
                <a:latin typeface="LM Mono 10" pitchFamily="49" charset="77"/>
              </a:rPr>
              <a:t>",</a:t>
            </a:r>
            <a:br>
              <a:rPr lang="en-GB" sz="1600" dirty="0">
                <a:effectLst/>
                <a:latin typeface="LM Mono 10" pitchFamily="49" charset="77"/>
              </a:rPr>
            </a:br>
            <a:r>
              <a:rPr lang="en-GB" sz="1600" dirty="0">
                <a:effectLst/>
                <a:latin typeface="LM Mono 10" pitchFamily="49" charset="77"/>
              </a:rPr>
              <a:t>]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14122E-94C9-9FDF-617F-AA926B4C5F4C}"/>
              </a:ext>
            </a:extLst>
          </p:cNvPr>
          <p:cNvSpPr txBox="1"/>
          <p:nvPr/>
        </p:nvSpPr>
        <p:spPr>
          <a:xfrm>
            <a:off x="632270" y="3581758"/>
            <a:ext cx="8821568" cy="206210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>
            <a:defPPr>
              <a:defRPr lang="de-DE"/>
            </a:defPPr>
            <a:lvl1pPr>
              <a:buNone/>
              <a:defRPr sz="1600">
                <a:effectLst/>
                <a:latin typeface="LM Mono 10" pitchFamily="49" charset="77"/>
              </a:defRPr>
            </a:lvl1pPr>
          </a:lstStyle>
          <a:p>
            <a:r>
              <a:rPr lang="en-GB" dirty="0" err="1"/>
              <a:t>sc</a:t>
            </a:r>
            <a:r>
              <a:rPr lang="en-GB" dirty="0"/>
              <a:t> = </a:t>
            </a:r>
            <a:r>
              <a:rPr lang="en-GB" dirty="0" err="1"/>
              <a:t>sim.add_actor</a:t>
            </a:r>
            <a:r>
              <a:rPr lang="en-GB" dirty="0"/>
              <a:t>("</a:t>
            </a:r>
            <a:r>
              <a:rPr lang="en-GB" dirty="0" err="1"/>
              <a:t>DigitizerReadoutActor</a:t>
            </a:r>
            <a:r>
              <a:rPr lang="en-GB" dirty="0"/>
              <a:t>", “singles”)</a:t>
            </a:r>
            <a:br>
              <a:rPr lang="en-GB" dirty="0"/>
            </a:br>
            <a:r>
              <a:rPr lang="en-GB" dirty="0" err="1"/>
              <a:t>sc.authorize_repeated_volumes</a:t>
            </a:r>
            <a:r>
              <a:rPr lang="en-GB" dirty="0"/>
              <a:t> = True</a:t>
            </a:r>
            <a:br>
              <a:rPr lang="en-GB" dirty="0"/>
            </a:br>
            <a:r>
              <a:rPr lang="en-GB" dirty="0" err="1"/>
              <a:t>sc.attached_to</a:t>
            </a:r>
            <a:r>
              <a:rPr lang="en-GB" dirty="0"/>
              <a:t> = </a:t>
            </a:r>
            <a:r>
              <a:rPr lang="en-GB" dirty="0" err="1"/>
              <a:t>crystal.name</a:t>
            </a:r>
            <a:br>
              <a:rPr lang="en-GB" dirty="0"/>
            </a:br>
            <a:r>
              <a:rPr lang="en-GB" dirty="0" err="1"/>
              <a:t>sc.input_digi_collection</a:t>
            </a:r>
            <a:r>
              <a:rPr lang="en-GB" dirty="0"/>
              <a:t> = </a:t>
            </a:r>
            <a:r>
              <a:rPr lang="en-GB" b="1" dirty="0" err="1"/>
              <a:t>hc.name</a:t>
            </a:r>
            <a:br>
              <a:rPr lang="en-GB" dirty="0"/>
            </a:br>
            <a:r>
              <a:rPr lang="en-GB" dirty="0" err="1"/>
              <a:t>sc.group_volume</a:t>
            </a:r>
            <a:r>
              <a:rPr lang="en-GB" dirty="0"/>
              <a:t> = </a:t>
            </a:r>
            <a:r>
              <a:rPr lang="en-GB" dirty="0" err="1"/>
              <a:t>crystal.name</a:t>
            </a:r>
            <a:r>
              <a:rPr lang="en-GB" dirty="0"/>
              <a:t> </a:t>
            </a:r>
          </a:p>
          <a:p>
            <a:r>
              <a:rPr lang="en-GB" dirty="0" err="1"/>
              <a:t>sc.discretize_volume</a:t>
            </a:r>
            <a:r>
              <a:rPr lang="en-GB" dirty="0"/>
              <a:t> = </a:t>
            </a:r>
            <a:r>
              <a:rPr lang="en-GB" dirty="0" err="1"/>
              <a:t>crystal.name</a:t>
            </a:r>
            <a:br>
              <a:rPr lang="en-GB" dirty="0"/>
            </a:br>
            <a:r>
              <a:rPr lang="en-GB" dirty="0" err="1"/>
              <a:t>sc.policy</a:t>
            </a:r>
            <a:r>
              <a:rPr lang="en-GB" dirty="0"/>
              <a:t> = "</a:t>
            </a:r>
            <a:r>
              <a:rPr lang="en-GB" dirty="0" err="1"/>
              <a:t>EnergyWeightedCentroidPosition</a:t>
            </a:r>
            <a:r>
              <a:rPr lang="en-GB" dirty="0"/>
              <a:t>"</a:t>
            </a:r>
            <a:br>
              <a:rPr lang="en-GB" dirty="0"/>
            </a:br>
            <a:r>
              <a:rPr lang="en-GB" dirty="0" err="1"/>
              <a:t>sc.output_filename</a:t>
            </a:r>
            <a:r>
              <a:rPr lang="en-GB" dirty="0"/>
              <a:t> = </a:t>
            </a:r>
            <a:r>
              <a:rPr lang="en-GB" dirty="0">
                <a:solidFill>
                  <a:schemeClr val="accent1"/>
                </a:solidFill>
              </a:rPr>
              <a:t>“</a:t>
            </a:r>
            <a:r>
              <a:rPr lang="en-GB" dirty="0" err="1">
                <a:solidFill>
                  <a:schemeClr val="accent1"/>
                </a:solidFill>
              </a:rPr>
              <a:t>my_output.root</a:t>
            </a:r>
            <a:r>
              <a:rPr lang="en-GB" dirty="0">
                <a:solidFill>
                  <a:schemeClr val="accent1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775889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E0A72-3F93-2E04-79A8-7396E02F5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Special attributes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2DE609-357D-71CB-FDD5-9A380748AC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FR" dirty="0"/>
              <a:t>To counts Compton (or other processes) per hits</a:t>
            </a:r>
          </a:p>
          <a:p>
            <a:r>
              <a:rPr lang="en-FR" dirty="0"/>
              <a:t>Just add “parametrized” attributes to the HitsCollection</a:t>
            </a:r>
          </a:p>
          <a:p>
            <a:endParaRPr lang="en-FR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7F0788-4945-00F5-1427-C9263495C14F}"/>
              </a:ext>
            </a:extLst>
          </p:cNvPr>
          <p:cNvSpPr txBox="1"/>
          <p:nvPr/>
        </p:nvSpPr>
        <p:spPr>
          <a:xfrm>
            <a:off x="2115337" y="3018691"/>
            <a:ext cx="7961326" cy="329320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>
            <a:defPPr>
              <a:defRPr lang="de-DE"/>
            </a:defPPr>
            <a:lvl1pPr>
              <a:buNone/>
              <a:defRPr sz="1600">
                <a:effectLst/>
                <a:latin typeface="LM Mono 10" pitchFamily="49" charset="77"/>
              </a:defRPr>
            </a:lvl1pPr>
          </a:lstStyle>
          <a:p>
            <a:r>
              <a:rPr lang="en-GB" dirty="0"/>
              <a:t>att1 = </a:t>
            </a:r>
            <a:r>
              <a:rPr lang="en-GB" dirty="0" err="1"/>
              <a:t>ProcessDefinedStepInVolumeAttribute</a:t>
            </a:r>
            <a:r>
              <a:rPr lang="en-GB" dirty="0"/>
              <a:t>(sim, "</a:t>
            </a:r>
            <a:r>
              <a:rPr lang="en-GB" dirty="0" err="1"/>
              <a:t>compt</a:t>
            </a:r>
            <a:r>
              <a:rPr lang="en-GB" dirty="0"/>
              <a:t>", waterbox1.name)</a:t>
            </a:r>
            <a:br>
              <a:rPr lang="en-GB" dirty="0"/>
            </a:br>
            <a:r>
              <a:rPr lang="en-GB" dirty="0"/>
              <a:t>att2 = </a:t>
            </a:r>
            <a:r>
              <a:rPr lang="en-GB" dirty="0" err="1"/>
              <a:t>ProcessDefinedStepInVolumeAttribute</a:t>
            </a:r>
            <a:r>
              <a:rPr lang="en-GB" dirty="0"/>
              <a:t>(sim, "</a:t>
            </a:r>
            <a:r>
              <a:rPr lang="en-GB" dirty="0" err="1"/>
              <a:t>compt</a:t>
            </a:r>
            <a:r>
              <a:rPr lang="en-GB" dirty="0"/>
              <a:t>", "world")</a:t>
            </a:r>
            <a:br>
              <a:rPr lang="en-GB" dirty="0"/>
            </a:br>
            <a:r>
              <a:rPr lang="en-GB" dirty="0"/>
              <a:t>att3 = </a:t>
            </a:r>
            <a:r>
              <a:rPr lang="en-GB" dirty="0" err="1"/>
              <a:t>ProcessDefinedStepInVolumeAttribute</a:t>
            </a:r>
            <a:r>
              <a:rPr lang="en-GB" dirty="0"/>
              <a:t>(sim, "Rayl", "world")</a:t>
            </a:r>
            <a:br>
              <a:rPr lang="en-GB" dirty="0"/>
            </a:br>
            <a:r>
              <a:rPr lang="en-GB" dirty="0"/>
              <a:t>att4 = </a:t>
            </a:r>
            <a:r>
              <a:rPr lang="en-GB" dirty="0" err="1"/>
              <a:t>ProcessDefinedStepInVolumeAttribute</a:t>
            </a:r>
            <a:r>
              <a:rPr lang="en-GB" dirty="0"/>
              <a:t>(sim, "Rayl", waterbox2.name)</a:t>
            </a:r>
            <a:br>
              <a:rPr lang="en-GB" dirty="0"/>
            </a:br>
            <a:r>
              <a:rPr lang="en-GB" dirty="0" err="1"/>
              <a:t>hits_collection.attributes</a:t>
            </a:r>
            <a:r>
              <a:rPr lang="en-GB" dirty="0"/>
              <a:t> = [</a:t>
            </a:r>
            <a:br>
              <a:rPr lang="en-GB" dirty="0"/>
            </a:br>
            <a:r>
              <a:rPr lang="en-GB" dirty="0"/>
              <a:t>    "</a:t>
            </a:r>
            <a:r>
              <a:rPr lang="en-GB" dirty="0" err="1"/>
              <a:t>KineticEnergy</a:t>
            </a:r>
            <a:r>
              <a:rPr lang="en-GB" dirty="0"/>
              <a:t>",</a:t>
            </a:r>
            <a:br>
              <a:rPr lang="en-GB" dirty="0"/>
            </a:br>
            <a:r>
              <a:rPr lang="en-GB" dirty="0"/>
              <a:t>    "</a:t>
            </a:r>
            <a:r>
              <a:rPr lang="en-GB" dirty="0" err="1"/>
              <a:t>PrePosition</a:t>
            </a:r>
            <a:r>
              <a:rPr lang="en-GB" dirty="0"/>
              <a:t>",</a:t>
            </a:r>
            <a:br>
              <a:rPr lang="en-GB" dirty="0"/>
            </a:br>
            <a:r>
              <a:rPr lang="en-GB" dirty="0"/>
              <a:t>    "</a:t>
            </a:r>
            <a:r>
              <a:rPr lang="en-GB" dirty="0" err="1"/>
              <a:t>EventID</a:t>
            </a:r>
            <a:r>
              <a:rPr lang="en-GB" dirty="0"/>
              <a:t>",</a:t>
            </a:r>
            <a:br>
              <a:rPr lang="en-GB" dirty="0"/>
            </a:br>
            <a:r>
              <a:rPr lang="en-GB" dirty="0"/>
              <a:t>    att1.name,</a:t>
            </a:r>
            <a:br>
              <a:rPr lang="en-GB" dirty="0"/>
            </a:br>
            <a:r>
              <a:rPr lang="en-GB" dirty="0"/>
              <a:t>    att2.name,</a:t>
            </a:r>
            <a:br>
              <a:rPr lang="en-GB" dirty="0"/>
            </a:br>
            <a:r>
              <a:rPr lang="en-GB" dirty="0"/>
              <a:t>    att3.name,</a:t>
            </a:r>
            <a:br>
              <a:rPr lang="en-GB" dirty="0"/>
            </a:br>
            <a:r>
              <a:rPr lang="en-GB" dirty="0"/>
              <a:t>    att4.name,</a:t>
            </a:r>
            <a:br>
              <a:rPr lang="en-GB" dirty="0"/>
            </a:br>
            <a:r>
              <a:rPr lang="en-GB" dirty="0"/>
              <a:t>]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82F86B-9287-EC19-11EF-D65C510E27D7}"/>
              </a:ext>
            </a:extLst>
          </p:cNvPr>
          <p:cNvSpPr txBox="1"/>
          <p:nvPr/>
        </p:nvSpPr>
        <p:spPr>
          <a:xfrm rot="20732378">
            <a:off x="7082726" y="4361910"/>
            <a:ext cx="27450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b="1" dirty="0">
                <a:solidFill>
                  <a:srgbClr val="FF0000"/>
                </a:solidFill>
              </a:rPr>
              <a:t>Check with GenericProcess</a:t>
            </a:r>
          </a:p>
          <a:p>
            <a:r>
              <a:rPr lang="en-FR" b="1" dirty="0">
                <a:solidFill>
                  <a:srgbClr val="FF0000"/>
                </a:solidFill>
              </a:rPr>
              <a:t>DOC is missing ! (list proc)</a:t>
            </a:r>
          </a:p>
          <a:p>
            <a:endParaRPr lang="en-FR" b="1" dirty="0">
              <a:solidFill>
                <a:srgbClr val="FF0000"/>
              </a:solidFill>
            </a:endParaRPr>
          </a:p>
          <a:p>
            <a:r>
              <a:rPr lang="en-FR" b="1" dirty="0">
                <a:solidFill>
                  <a:srgbClr val="FF0000"/>
                </a:solidFill>
              </a:rPr>
              <a:t>Names: stick to G4 names</a:t>
            </a:r>
          </a:p>
        </p:txBody>
      </p:sp>
    </p:spTree>
    <p:extLst>
      <p:ext uri="{BB962C8B-B14F-4D97-AF65-F5344CB8AC3E}">
        <p14:creationId xmlns:p14="http://schemas.microsoft.com/office/powerpoint/2010/main" val="443728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03D50-C3A8-F26F-2F11-05643BFCC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Offline processes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BF2F7B-97E0-13F1-F7B2-A892DFDFB1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FR" dirty="0"/>
              <a:t>Coincidences are </a:t>
            </a:r>
            <a:r>
              <a:rPr lang="en-FR" b="1" dirty="0"/>
              <a:t>not</a:t>
            </a:r>
            <a:r>
              <a:rPr lang="en-FR" dirty="0"/>
              <a:t> computed during simulation</a:t>
            </a:r>
          </a:p>
          <a:p>
            <a:r>
              <a:rPr lang="en-FR" dirty="0"/>
              <a:t>Python functions: read root file and produce root file</a:t>
            </a:r>
          </a:p>
          <a:p>
            <a:endParaRPr lang="en-GB" dirty="0"/>
          </a:p>
          <a:p>
            <a:r>
              <a:rPr lang="en-GB" dirty="0"/>
              <a:t>T</a:t>
            </a:r>
            <a:r>
              <a:rPr lang="en-FR" dirty="0"/>
              <a:t>est072: several </a:t>
            </a:r>
            <a:r>
              <a:rPr lang="en-FR" b="1" dirty="0"/>
              <a:t>policies</a:t>
            </a:r>
            <a:r>
              <a:rPr lang="en-FR" dirty="0"/>
              <a:t> and </a:t>
            </a:r>
            <a:r>
              <a:rPr lang="en-FR" b="1" dirty="0"/>
              <a:t>parameters</a:t>
            </a:r>
          </a:p>
          <a:p>
            <a:pPr lvl="1"/>
            <a:r>
              <a:rPr lang="en-FR" dirty="0"/>
              <a:t>Made by Olga &amp; Gert</a:t>
            </a:r>
          </a:p>
          <a:p>
            <a:r>
              <a:rPr lang="en-FR" dirty="0"/>
              <a:t>Test096: for </a:t>
            </a:r>
            <a:r>
              <a:rPr lang="en-FR" b="1" dirty="0"/>
              <a:t>Compton Camera</a:t>
            </a:r>
          </a:p>
          <a:p>
            <a:pPr lvl="1"/>
            <a:r>
              <a:rPr lang="en-FR" dirty="0"/>
              <a:t>Made by Ane</a:t>
            </a:r>
          </a:p>
        </p:txBody>
      </p:sp>
    </p:spTree>
    <p:extLst>
      <p:ext uri="{BB962C8B-B14F-4D97-AF65-F5344CB8AC3E}">
        <p14:creationId xmlns:p14="http://schemas.microsoft.com/office/powerpoint/2010/main" val="7816133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E262CD-2CEB-18CD-5059-F105B357B0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BB30B4F-306A-7601-CEF3-BBE2E9DDD769}"/>
              </a:ext>
            </a:extLst>
          </p:cNvPr>
          <p:cNvSpPr txBox="1"/>
          <p:nvPr/>
        </p:nvSpPr>
        <p:spPr>
          <a:xfrm>
            <a:off x="2093297" y="656584"/>
            <a:ext cx="7300085" cy="514721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>
            <a:defPPr>
              <a:defRPr lang="de-DE"/>
            </a:defPPr>
            <a:lvl1pPr>
              <a:buNone/>
              <a:defRPr sz="1600">
                <a:effectLst/>
                <a:latin typeface="LM Mono 10" pitchFamily="49" charset="77"/>
              </a:defRPr>
            </a:lvl1pPr>
          </a:lstStyle>
          <a:p>
            <a:r>
              <a:rPr lang="en-GB" sz="1800" dirty="0" err="1"/>
              <a:t>root_file</a:t>
            </a:r>
            <a:r>
              <a:rPr lang="en-GB" sz="1800" dirty="0"/>
              <a:t> = </a:t>
            </a:r>
            <a:r>
              <a:rPr lang="en-GB" sz="1800" dirty="0" err="1"/>
              <a:t>uproot.open</a:t>
            </a:r>
            <a:r>
              <a:rPr lang="en-GB" sz="1800" dirty="0"/>
              <a:t>(“</a:t>
            </a:r>
            <a:r>
              <a:rPr lang="en-GB" sz="1800" dirty="0" err="1"/>
              <a:t>my_output.root</a:t>
            </a:r>
            <a:r>
              <a:rPr lang="en-GB" sz="1800" dirty="0"/>
              <a:t>”)</a:t>
            </a:r>
          </a:p>
          <a:p>
            <a:r>
              <a:rPr lang="en-GB" sz="1800" dirty="0" err="1"/>
              <a:t>singles_tree</a:t>
            </a:r>
            <a:r>
              <a:rPr lang="en-GB" sz="1800" dirty="0"/>
              <a:t> = </a:t>
            </a:r>
            <a:r>
              <a:rPr lang="en-GB" sz="1800" dirty="0" err="1"/>
              <a:t>root_file</a:t>
            </a:r>
            <a:r>
              <a:rPr lang="en-GB" sz="1800" dirty="0"/>
              <a:t>[”singles"]</a:t>
            </a:r>
            <a:br>
              <a:rPr lang="en-GB" sz="1800" dirty="0"/>
            </a:br>
            <a:r>
              <a:rPr lang="en-GB" sz="1800" dirty="0"/>
              <a:t>print(</a:t>
            </a:r>
            <a:r>
              <a:rPr lang="en-GB" sz="1800" dirty="0" err="1"/>
              <a:t>f"There</a:t>
            </a:r>
            <a:r>
              <a:rPr lang="en-GB" sz="1800" dirty="0"/>
              <a:t> are {</a:t>
            </a:r>
            <a:r>
              <a:rPr lang="en-GB" sz="1800" dirty="0" err="1"/>
              <a:t>singles_tree.num_entries</a:t>
            </a:r>
            <a:r>
              <a:rPr lang="en-GB" sz="1800" dirty="0"/>
              <a:t>} singles")</a:t>
            </a:r>
            <a:br>
              <a:rPr lang="en-GB" sz="1800" dirty="0"/>
            </a:br>
            <a:br>
              <a:rPr lang="en-GB" sz="1800" dirty="0"/>
            </a:br>
            <a:r>
              <a:rPr lang="en-GB" sz="1800" dirty="0" err="1"/>
              <a:t>time_window</a:t>
            </a:r>
            <a:r>
              <a:rPr lang="en-GB" sz="1800" dirty="0"/>
              <a:t> = 3 * ns</a:t>
            </a:r>
            <a:br>
              <a:rPr lang="en-GB" sz="1800" dirty="0"/>
            </a:br>
            <a:r>
              <a:rPr lang="en-GB" sz="1800" dirty="0" err="1"/>
              <a:t>transaxial_plane</a:t>
            </a:r>
            <a:r>
              <a:rPr lang="en-GB" sz="1800" dirty="0"/>
              <a:t> = "</a:t>
            </a:r>
            <a:r>
              <a:rPr lang="en-GB" sz="1800" dirty="0" err="1"/>
              <a:t>xy</a:t>
            </a:r>
            <a:r>
              <a:rPr lang="en-GB" sz="1800" dirty="0"/>
              <a:t>"</a:t>
            </a:r>
            <a:br>
              <a:rPr lang="en-GB" sz="1800" dirty="0"/>
            </a:br>
            <a:r>
              <a:rPr lang="en-GB" sz="1800" dirty="0"/>
              <a:t>policy = "</a:t>
            </a:r>
            <a:r>
              <a:rPr lang="en-GB" sz="1800" dirty="0" err="1"/>
              <a:t>removeMultiples</a:t>
            </a:r>
            <a:r>
              <a:rPr lang="en-GB" sz="1800" dirty="0"/>
              <a:t>"</a:t>
            </a:r>
            <a:br>
              <a:rPr lang="en-GB" sz="1800" dirty="0"/>
            </a:br>
            <a:r>
              <a:rPr lang="en-GB" sz="1800" dirty="0" err="1"/>
              <a:t>minDistanceXY</a:t>
            </a:r>
            <a:r>
              <a:rPr lang="en-GB" sz="1800" dirty="0"/>
              <a:t> = 0 * mm</a:t>
            </a:r>
            <a:br>
              <a:rPr lang="en-GB" sz="1800" dirty="0"/>
            </a:br>
            <a:r>
              <a:rPr lang="en-GB" sz="1800" dirty="0" err="1"/>
              <a:t>maxDistanceZ</a:t>
            </a:r>
            <a:r>
              <a:rPr lang="en-GB" sz="1800" dirty="0"/>
              <a:t> = 32 * mm</a:t>
            </a:r>
          </a:p>
          <a:p>
            <a:br>
              <a:rPr lang="en-GB" sz="1800" dirty="0"/>
            </a:br>
            <a:r>
              <a:rPr lang="en-GB" sz="1800" dirty="0"/>
              <a:t>coincidences = </a:t>
            </a:r>
            <a:r>
              <a:rPr lang="en-GB" sz="1800" dirty="0" err="1">
                <a:solidFill>
                  <a:schemeClr val="accent1"/>
                </a:solidFill>
              </a:rPr>
              <a:t>coincidences_sorter</a:t>
            </a:r>
            <a:r>
              <a:rPr lang="en-GB" sz="1800" dirty="0"/>
              <a:t>(</a:t>
            </a:r>
            <a:br>
              <a:rPr lang="en-GB" sz="1800" dirty="0"/>
            </a:br>
            <a:r>
              <a:rPr lang="en-GB" sz="1800" dirty="0"/>
              <a:t>    </a:t>
            </a:r>
            <a:r>
              <a:rPr lang="en-GB" sz="1800" dirty="0" err="1"/>
              <a:t>singles_tree</a:t>
            </a:r>
            <a:r>
              <a:rPr lang="en-GB" sz="1800" dirty="0"/>
              <a:t>, </a:t>
            </a:r>
            <a:r>
              <a:rPr lang="en-GB" sz="1800" dirty="0" err="1"/>
              <a:t>time_window</a:t>
            </a:r>
            <a:r>
              <a:rPr lang="en-GB" sz="1800" dirty="0"/>
              <a:t>,</a:t>
            </a:r>
            <a:br>
              <a:rPr lang="en-GB" sz="1800" dirty="0"/>
            </a:br>
            <a:r>
              <a:rPr lang="en-GB" sz="1800" dirty="0"/>
              <a:t>    policy, </a:t>
            </a:r>
            <a:r>
              <a:rPr lang="en-GB" sz="1800" dirty="0" err="1"/>
              <a:t>minDistanceXY</a:t>
            </a:r>
            <a:r>
              <a:rPr lang="en-GB" sz="1800" dirty="0"/>
              <a:t>,</a:t>
            </a:r>
            <a:br>
              <a:rPr lang="en-GB" sz="1800" dirty="0"/>
            </a:br>
            <a:r>
              <a:rPr lang="en-GB" sz="1800" dirty="0"/>
              <a:t>    </a:t>
            </a:r>
            <a:r>
              <a:rPr lang="en-GB" sz="1800" dirty="0" err="1"/>
              <a:t>transaxial_plane</a:t>
            </a:r>
            <a:r>
              <a:rPr lang="en-GB" sz="1800" dirty="0"/>
              <a:t>, </a:t>
            </a:r>
            <a:r>
              <a:rPr lang="en-GB" sz="1800" dirty="0" err="1"/>
              <a:t>maxDistanceZ</a:t>
            </a:r>
            <a:r>
              <a:rPr lang="en-GB" sz="1800" dirty="0"/>
              <a:t>,</a:t>
            </a:r>
            <a:br>
              <a:rPr lang="en-GB" sz="1800" dirty="0"/>
            </a:br>
            <a:r>
              <a:rPr lang="en-GB" sz="1800" dirty="0"/>
              <a:t>    </a:t>
            </a:r>
            <a:r>
              <a:rPr lang="en-GB" sz="1800" dirty="0" err="1"/>
              <a:t>chunk_size</a:t>
            </a:r>
            <a:r>
              <a:rPr lang="en-GB" sz="1800" dirty="0"/>
              <a:t>=1000000,</a:t>
            </a:r>
            <a:br>
              <a:rPr lang="en-GB" sz="1800" dirty="0"/>
            </a:br>
            <a:r>
              <a:rPr lang="en-GB" sz="1800" dirty="0"/>
              <a:t>)</a:t>
            </a:r>
            <a:br>
              <a:rPr lang="en-GB" sz="1800" dirty="0"/>
            </a:br>
            <a:r>
              <a:rPr lang="en-GB" sz="1800" dirty="0" err="1"/>
              <a:t>nc</a:t>
            </a:r>
            <a:r>
              <a:rPr lang="en-GB" sz="1800" dirty="0"/>
              <a:t> = </a:t>
            </a:r>
            <a:r>
              <a:rPr lang="en-GB" sz="1800" dirty="0" err="1"/>
              <a:t>len</a:t>
            </a:r>
            <a:r>
              <a:rPr lang="en-GB" sz="1800" dirty="0"/>
              <a:t>(coincidences["GlobalTime1"])</a:t>
            </a:r>
            <a:br>
              <a:rPr lang="en-GB" sz="1800" dirty="0"/>
            </a:br>
            <a:r>
              <a:rPr lang="en-GB" sz="1800" dirty="0"/>
              <a:t>print(</a:t>
            </a:r>
            <a:r>
              <a:rPr lang="en-GB" sz="1800" dirty="0" err="1"/>
              <a:t>f"There</a:t>
            </a:r>
            <a:r>
              <a:rPr lang="en-GB" sz="1800" dirty="0"/>
              <a:t> are {</a:t>
            </a:r>
            <a:r>
              <a:rPr lang="en-GB" sz="1800" dirty="0" err="1"/>
              <a:t>nc</a:t>
            </a:r>
            <a:r>
              <a:rPr lang="en-GB" sz="1800" dirty="0"/>
              <a:t>} coincidences for policy", policy)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09A2FF7-48F5-0CC4-8AD7-91538CDE89DE}"/>
              </a:ext>
            </a:extLst>
          </p:cNvPr>
          <p:cNvSpPr txBox="1"/>
          <p:nvPr/>
        </p:nvSpPr>
        <p:spPr>
          <a:xfrm rot="21096021">
            <a:off x="7658707" y="2992327"/>
            <a:ext cx="26068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b="1" dirty="0">
                <a:solidFill>
                  <a:srgbClr val="FF0000"/>
                </a:solidFill>
              </a:rPr>
              <a:t>Single thread ?</a:t>
            </a:r>
          </a:p>
          <a:p>
            <a:r>
              <a:rPr lang="en-FR" b="1" dirty="0">
                <a:solidFill>
                  <a:srgbClr val="FF0000"/>
                </a:solidFill>
              </a:rPr>
              <a:t>(chunk, so no mem issue)</a:t>
            </a:r>
          </a:p>
        </p:txBody>
      </p:sp>
    </p:spTree>
    <p:extLst>
      <p:ext uri="{BB962C8B-B14F-4D97-AF65-F5344CB8AC3E}">
        <p14:creationId xmlns:p14="http://schemas.microsoft.com/office/powerpoint/2010/main" val="3577206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0CE98-1C6B-F62D-7082-9CE8C6374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 </a:t>
            </a:r>
            <a:r>
              <a:rPr lang="en-FR" dirty="0"/>
              <a:t>Gate </a:t>
            </a:r>
            <a:r>
              <a:rPr lang="en-US" dirty="0"/>
              <a:t>and </a:t>
            </a:r>
            <a:r>
              <a:rPr lang="en-FR" dirty="0"/>
              <a:t>Reconstruction software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773B59-F73E-6FB2-4C6B-86409FE2AD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FR" b="1" dirty="0"/>
              <a:t>Work in progress</a:t>
            </a:r>
          </a:p>
          <a:p>
            <a:pPr marL="0" indent="0">
              <a:buNone/>
            </a:pPr>
            <a:r>
              <a:rPr lang="en-FR" dirty="0">
                <a:solidFill>
                  <a:schemeClr val="accent1"/>
                </a:solidFill>
              </a:rPr>
              <a:t>Castor: </a:t>
            </a:r>
            <a:r>
              <a:rPr lang="en-FR" dirty="0"/>
              <a:t>discussion with Thibault Merlin, </a:t>
            </a:r>
            <a:r>
              <a:rPr lang="en-FR" b="1" dirty="0"/>
              <a:t>PET</a:t>
            </a:r>
            <a:r>
              <a:rPr lang="en-FR" dirty="0"/>
              <a:t>. </a:t>
            </a:r>
            <a:r>
              <a:rPr lang="en-FR" dirty="0">
                <a:solidFill>
                  <a:srgbClr val="FF0000"/>
                </a:solidFill>
              </a:rPr>
              <a:t>First prototype done, still WIP</a:t>
            </a:r>
          </a:p>
          <a:p>
            <a:pPr marL="0" indent="0">
              <a:buNone/>
            </a:pPr>
            <a:r>
              <a:rPr lang="en-FR" dirty="0">
                <a:solidFill>
                  <a:schemeClr val="accent1"/>
                </a:solidFill>
              </a:rPr>
              <a:t>PyTomography: </a:t>
            </a:r>
            <a:r>
              <a:rPr lang="en-FR" dirty="0"/>
              <a:t>discussion with Luke Polson, </a:t>
            </a:r>
            <a:r>
              <a:rPr lang="en-FR" b="1" dirty="0"/>
              <a:t>SPECT</a:t>
            </a:r>
            <a:r>
              <a:rPr lang="en-FR" dirty="0"/>
              <a:t>. </a:t>
            </a:r>
            <a:r>
              <a:rPr lang="en-FR" dirty="0">
                <a:solidFill>
                  <a:srgbClr val="FF0000"/>
                </a:solidFill>
              </a:rPr>
              <a:t>First version done</a:t>
            </a:r>
          </a:p>
          <a:p>
            <a:pPr marL="0" indent="0">
              <a:buNone/>
            </a:pPr>
            <a:r>
              <a:rPr lang="en-FR" dirty="0">
                <a:solidFill>
                  <a:schemeClr val="accent1"/>
                </a:solidFill>
              </a:rPr>
              <a:t>OpenRTK, </a:t>
            </a:r>
            <a:r>
              <a:rPr lang="en-FR" dirty="0"/>
              <a:t>discussion with Simon Rit, </a:t>
            </a:r>
            <a:r>
              <a:rPr lang="en-FR" b="1" dirty="0"/>
              <a:t>SPECT</a:t>
            </a:r>
          </a:p>
          <a:p>
            <a:pPr marL="0" indent="0">
              <a:buNone/>
            </a:pPr>
            <a:r>
              <a:rPr lang="en-FR" dirty="0">
                <a:solidFill>
                  <a:schemeClr val="accent1"/>
                </a:solidFill>
              </a:rPr>
              <a:t>Siemens</a:t>
            </a:r>
            <a:r>
              <a:rPr lang="en-FR" dirty="0"/>
              <a:t> o7tools, discussion with Jorge Cabello, </a:t>
            </a:r>
            <a:r>
              <a:rPr lang="en-FR" b="1" dirty="0"/>
              <a:t>PET</a:t>
            </a:r>
            <a:r>
              <a:rPr lang="en-FR" dirty="0"/>
              <a:t>, not open</a:t>
            </a:r>
          </a:p>
          <a:p>
            <a:pPr marL="0" indent="0">
              <a:buNone/>
            </a:pPr>
            <a:r>
              <a:rPr lang="en-FR" dirty="0">
                <a:solidFill>
                  <a:schemeClr val="accent1"/>
                </a:solidFill>
              </a:rPr>
              <a:t>Coresi</a:t>
            </a:r>
            <a:r>
              <a:rPr lang="en-FR" dirty="0"/>
              <a:t> (Ane, Voichita) for </a:t>
            </a:r>
            <a:r>
              <a:rPr lang="en-FR" b="1" dirty="0"/>
              <a:t>Compton Camera</a:t>
            </a:r>
            <a:r>
              <a:rPr lang="en-FR" dirty="0"/>
              <a:t>. Will be done during the AIDER project</a:t>
            </a:r>
          </a:p>
          <a:p>
            <a:endParaRPr lang="en-GB" dirty="0"/>
          </a:p>
          <a:p>
            <a:r>
              <a:rPr lang="en-GB" dirty="0"/>
              <a:t>List mode format ? As a root file</a:t>
            </a:r>
          </a:p>
          <a:p>
            <a:r>
              <a:rPr lang="en-GB" dirty="0"/>
              <a:t>Attenuation map: </a:t>
            </a:r>
            <a:r>
              <a:rPr lang="en-GB" dirty="0">
                <a:solidFill>
                  <a:srgbClr val="FF0000"/>
                </a:solidFill>
              </a:rPr>
              <a:t>DONE, but doc not up to date</a:t>
            </a:r>
          </a:p>
          <a:p>
            <a:r>
              <a:rPr lang="en-GB" dirty="0"/>
              <a:t>W</a:t>
            </a:r>
            <a:r>
              <a:rPr lang="en-FR" dirty="0"/>
              <a:t>orking on json file with parameters needed as input</a:t>
            </a:r>
          </a:p>
          <a:p>
            <a:r>
              <a:rPr lang="en-FR" dirty="0"/>
              <a:t>Image or/and Root file format</a:t>
            </a:r>
          </a:p>
          <a:p>
            <a:r>
              <a:rPr lang="en-FR" dirty="0"/>
              <a:t>Future ETSI format for PET </a:t>
            </a:r>
          </a:p>
        </p:txBody>
      </p:sp>
    </p:spTree>
    <p:extLst>
      <p:ext uri="{BB962C8B-B14F-4D97-AF65-F5344CB8AC3E}">
        <p14:creationId xmlns:p14="http://schemas.microsoft.com/office/powerpoint/2010/main" val="409860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6AE03-E5EB-4A44-22D1-5FFBE89E2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What is missing?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4E047-A3FD-6810-1677-D2BF0ABB97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6733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FR" dirty="0"/>
              <a:t>(Optical photon: see Emilie Roncali group)</a:t>
            </a:r>
          </a:p>
          <a:p>
            <a:r>
              <a:rPr lang="en-FR" dirty="0"/>
              <a:t>Other </a:t>
            </a:r>
            <a:r>
              <a:rPr lang="en-FR" b="1" dirty="0"/>
              <a:t>digitizer modules </a:t>
            </a:r>
            <a:r>
              <a:rPr lang="en-FR" dirty="0"/>
              <a:t>: </a:t>
            </a:r>
          </a:p>
          <a:p>
            <a:pPr lvl="1"/>
            <a:r>
              <a:rPr lang="en-FR" dirty="0">
                <a:solidFill>
                  <a:srgbClr val="FF0000"/>
                </a:solidFill>
              </a:rPr>
              <a:t>DeadTime</a:t>
            </a:r>
            <a:r>
              <a:rPr lang="en-FR" dirty="0"/>
              <a:t>,</a:t>
            </a:r>
            <a:r>
              <a:rPr lang="en-FR" dirty="0">
                <a:solidFill>
                  <a:srgbClr val="FF0000"/>
                </a:solidFill>
              </a:rPr>
              <a:t> Noise, Pileup</a:t>
            </a:r>
            <a:r>
              <a:rPr lang="en-FR" dirty="0"/>
              <a:t>, etc </a:t>
            </a:r>
            <a:r>
              <a:rPr lang="en-FR" dirty="0">
                <a:solidFill>
                  <a:schemeClr val="accent6">
                    <a:lumMod val="75000"/>
                  </a:schemeClr>
                </a:solidFill>
              </a:rPr>
              <a:t>PU = GERT with a PR ! (single thread for now) </a:t>
            </a:r>
          </a:p>
          <a:p>
            <a:pPr lvl="1"/>
            <a:r>
              <a:rPr lang="en-FR" dirty="0"/>
              <a:t>Gert started to work on DT (offline)</a:t>
            </a:r>
          </a:p>
          <a:p>
            <a:r>
              <a:rPr lang="en-FR" dirty="0"/>
              <a:t>Helping </a:t>
            </a:r>
            <a:r>
              <a:rPr lang="en-FR" b="1" dirty="0"/>
              <a:t>documentation</a:t>
            </a:r>
          </a:p>
          <a:p>
            <a:pPr lvl="1"/>
            <a:r>
              <a:rPr lang="en-GB" dirty="0"/>
              <a:t>N</a:t>
            </a:r>
            <a:r>
              <a:rPr lang="en-FR" dirty="0"/>
              <a:t>ot a description of all features</a:t>
            </a:r>
          </a:p>
          <a:p>
            <a:pPr lvl="1"/>
            <a:r>
              <a:rPr lang="en-GB" dirty="0"/>
              <a:t>B</a:t>
            </a:r>
            <a:r>
              <a:rPr lang="en-FR" dirty="0"/>
              <a:t>ut </a:t>
            </a:r>
            <a:r>
              <a:rPr lang="en-FR" b="1" dirty="0">
                <a:solidFill>
                  <a:srgbClr val="FF0000"/>
                </a:solidFill>
              </a:rPr>
              <a:t>complete “notebook”-like demo (Olga?)</a:t>
            </a:r>
          </a:p>
          <a:p>
            <a:r>
              <a:rPr lang="en-FR" b="1" dirty="0"/>
              <a:t>Future work</a:t>
            </a:r>
          </a:p>
          <a:p>
            <a:pPr lvl="1"/>
            <a:r>
              <a:rPr lang="en-FR" dirty="0"/>
              <a:t>Link with Castor (PET and SPECT)</a:t>
            </a:r>
          </a:p>
          <a:p>
            <a:pPr lvl="1"/>
            <a:r>
              <a:rPr lang="en-FR" dirty="0"/>
              <a:t>Options to decrease the root file size</a:t>
            </a:r>
          </a:p>
          <a:p>
            <a:pPr lvl="1"/>
            <a:r>
              <a:rPr lang="en-GB" dirty="0">
                <a:solidFill>
                  <a:srgbClr val="FF0000"/>
                </a:solidFill>
              </a:rPr>
              <a:t>O</a:t>
            </a:r>
            <a:r>
              <a:rPr lang="en-FR" dirty="0">
                <a:solidFill>
                  <a:srgbClr val="FF0000"/>
                </a:solidFill>
              </a:rPr>
              <a:t>nline coincidence sorters ?</a:t>
            </a:r>
          </a:p>
          <a:p>
            <a:pPr lvl="1"/>
            <a:r>
              <a:rPr lang="en-FR" dirty="0"/>
              <a:t>Validation of complete PET systems (see [Salvadori et al] papers) </a:t>
            </a:r>
          </a:p>
          <a:p>
            <a:pPr lvl="2"/>
            <a:r>
              <a:rPr lang="en-GB" dirty="0"/>
              <a:t>C</a:t>
            </a:r>
            <a:r>
              <a:rPr lang="en-FR" dirty="0"/>
              <a:t>omparison with experimental data (and Gate9): publishable and useful</a:t>
            </a:r>
          </a:p>
          <a:p>
            <a:pPr lvl="2"/>
            <a:r>
              <a:rPr lang="en-FR" dirty="0"/>
              <a:t>Will be done for Compton Camera (AIDER project)</a:t>
            </a:r>
          </a:p>
        </p:txBody>
      </p:sp>
    </p:spTree>
    <p:extLst>
      <p:ext uri="{BB962C8B-B14F-4D97-AF65-F5344CB8AC3E}">
        <p14:creationId xmlns:p14="http://schemas.microsoft.com/office/powerpoint/2010/main" val="11159713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C8176-0E83-9664-CEDA-5F5823BAC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DELFT HACKATHON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A7F5D2-2A93-DEC3-A168-A516E962C4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</a:t>
            </a:r>
            <a:r>
              <a:rPr lang="en-FR" dirty="0"/>
              <a:t>lease register now !</a:t>
            </a:r>
          </a:p>
          <a:p>
            <a:r>
              <a:rPr lang="en-GB" dirty="0">
                <a:hlinkClick r:id="rId2"/>
              </a:rPr>
              <a:t>https://indico.in2p3.fr/event/37622/</a:t>
            </a:r>
            <a:r>
              <a:rPr lang="en-GB" dirty="0"/>
              <a:t> </a:t>
            </a:r>
            <a:r>
              <a:rPr lang="en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06098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2EEBD-190B-106C-31BE-70CEC6429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Status of PET simulations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6BD7C0-BF9B-CB1C-4212-6C6B7DDF60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FR" dirty="0"/>
              <a:t>Reminder: PET simulation steps</a:t>
            </a:r>
          </a:p>
          <a:p>
            <a:r>
              <a:rPr lang="en-FR" dirty="0"/>
              <a:t>Digitizers (online)</a:t>
            </a:r>
          </a:p>
          <a:p>
            <a:r>
              <a:rPr lang="en-FR" dirty="0"/>
              <a:t>Hits processing (offline)</a:t>
            </a:r>
          </a:p>
          <a:p>
            <a:r>
              <a:rPr lang="en-FR" dirty="0"/>
              <a:t>Work </a:t>
            </a:r>
            <a:r>
              <a:rPr lang="en-GB" dirty="0"/>
              <a:t>in progress</a:t>
            </a:r>
            <a:endParaRPr lang="en-FR" dirty="0"/>
          </a:p>
        </p:txBody>
      </p:sp>
    </p:spTree>
    <p:extLst>
      <p:ext uri="{BB962C8B-B14F-4D97-AF65-F5344CB8AC3E}">
        <p14:creationId xmlns:p14="http://schemas.microsoft.com/office/powerpoint/2010/main" val="25416321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81ACA-C953-FD72-A4A0-E9DF07DD5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PET simulation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23768-FE51-2357-E1EF-C8810F0F3A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FR" dirty="0"/>
              <a:t>Geometry</a:t>
            </a:r>
            <a:endParaRPr lang="en-FR" sz="2000" dirty="0">
              <a:latin typeface="LM Mono 10" pitchFamily="49" charset="77"/>
            </a:endParaRPr>
          </a:p>
          <a:p>
            <a:r>
              <a:rPr lang="en-FR" dirty="0"/>
              <a:t>Sources</a:t>
            </a:r>
          </a:p>
          <a:p>
            <a:r>
              <a:rPr lang="en-FR" dirty="0"/>
              <a:t>Physics</a:t>
            </a:r>
          </a:p>
          <a:p>
            <a:r>
              <a:rPr lang="en-FR" dirty="0"/>
              <a:t>A</a:t>
            </a:r>
            <a:r>
              <a:rPr lang="en-GB" dirty="0"/>
              <a:t>c</a:t>
            </a:r>
            <a:r>
              <a:rPr lang="en-FR" dirty="0"/>
              <a:t>quisition timing</a:t>
            </a:r>
          </a:p>
          <a:p>
            <a:r>
              <a:rPr lang="en-FR" dirty="0"/>
              <a:t>Scorers (actors)</a:t>
            </a:r>
          </a:p>
        </p:txBody>
      </p:sp>
    </p:spTree>
    <p:extLst>
      <p:ext uri="{BB962C8B-B14F-4D97-AF65-F5344CB8AC3E}">
        <p14:creationId xmlns:p14="http://schemas.microsoft.com/office/powerpoint/2010/main" val="3332720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38A20-3DAB-B511-B318-584BE4E78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70343-0DD1-34EF-7B66-2DBACBEC4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PET simulation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53430D-2E01-AA64-1872-015175F2EF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FR" dirty="0"/>
              <a:t>Geometry</a:t>
            </a:r>
          </a:p>
          <a:p>
            <a:pPr lvl="1"/>
            <a:r>
              <a:rPr lang="en-FR" dirty="0"/>
              <a:t>Volumes and repeaters ; complex hierarchy</a:t>
            </a:r>
          </a:p>
          <a:p>
            <a:pPr lvl="1"/>
            <a:r>
              <a:rPr lang="en-FR" dirty="0"/>
              <a:t>Repeated </a:t>
            </a:r>
            <a:r>
              <a:rPr lang="en-GB" dirty="0"/>
              <a:t>t</a:t>
            </a:r>
            <a:r>
              <a:rPr lang="en-FR" dirty="0"/>
              <a:t>ranslations and rotations</a:t>
            </a:r>
          </a:p>
          <a:p>
            <a:pPr lvl="1"/>
            <a:r>
              <a:rPr lang="en-GB" dirty="0"/>
              <a:t>C</a:t>
            </a:r>
            <a:r>
              <a:rPr lang="en-FR" dirty="0"/>
              <a:t>ontrib: </a:t>
            </a:r>
            <a:r>
              <a:rPr lang="en-FR" sz="2000" dirty="0">
                <a:latin typeface="LM Mono 10" pitchFamily="49" charset="77"/>
              </a:rPr>
              <a:t>siemensbiograph.py</a:t>
            </a:r>
            <a:r>
              <a:rPr lang="en-FR" dirty="0"/>
              <a:t> and </a:t>
            </a:r>
            <a:r>
              <a:rPr lang="en-FR" sz="2000" dirty="0">
                <a:latin typeface="LM Mono 10" pitchFamily="49" charset="77"/>
              </a:rPr>
              <a:t>philipsvereos.py </a:t>
            </a:r>
          </a:p>
          <a:p>
            <a:pPr lvl="1"/>
            <a:r>
              <a:rPr lang="en-GB" dirty="0"/>
              <a:t>T</a:t>
            </a:r>
            <a:r>
              <a:rPr lang="en-FR" dirty="0"/>
              <a:t>est049 : </a:t>
            </a:r>
            <a:r>
              <a:rPr lang="en-GB" sz="2000" dirty="0">
                <a:latin typeface="LM Mono 10" pitchFamily="49" charset="77"/>
              </a:rPr>
              <a:t>pet = </a:t>
            </a:r>
            <a:r>
              <a:rPr lang="en-GB" sz="2000" dirty="0" err="1">
                <a:latin typeface="LM Mono 10" pitchFamily="49" charset="77"/>
              </a:rPr>
              <a:t>pet_biograph.add_pet</a:t>
            </a:r>
            <a:r>
              <a:rPr lang="en-GB" sz="2000" dirty="0">
                <a:latin typeface="LM Mono 10" pitchFamily="49" charset="77"/>
              </a:rPr>
              <a:t>(sim, "pet")</a:t>
            </a:r>
            <a:endParaRPr lang="en-FR" sz="2000" dirty="0">
              <a:latin typeface="LM Mono 10" pitchFamily="49" charset="77"/>
            </a:endParaRPr>
          </a:p>
          <a:p>
            <a:pPr lvl="1"/>
            <a:r>
              <a:rPr lang="en-FR" dirty="0"/>
              <a:t>Status: </a:t>
            </a:r>
            <a:r>
              <a:rPr lang="en-FR" b="1" dirty="0">
                <a:solidFill>
                  <a:schemeClr val="accent6">
                    <a:lumMod val="75000"/>
                  </a:schemeClr>
                </a:solidFill>
              </a:rPr>
              <a:t>working</a:t>
            </a:r>
          </a:p>
          <a:p>
            <a:r>
              <a:rPr lang="en-FR" dirty="0"/>
              <a:t>Sources</a:t>
            </a:r>
          </a:p>
          <a:p>
            <a:r>
              <a:rPr lang="en-FR" dirty="0"/>
              <a:t>Physics</a:t>
            </a:r>
          </a:p>
          <a:p>
            <a:r>
              <a:rPr lang="en-FR" dirty="0"/>
              <a:t>A</a:t>
            </a:r>
            <a:r>
              <a:rPr lang="en-GB" dirty="0"/>
              <a:t>c</a:t>
            </a:r>
            <a:r>
              <a:rPr lang="en-FR" dirty="0"/>
              <a:t>quisition timing</a:t>
            </a:r>
          </a:p>
          <a:p>
            <a:r>
              <a:rPr lang="en-FR" dirty="0"/>
              <a:t>Scorers (actors)</a:t>
            </a:r>
          </a:p>
        </p:txBody>
      </p:sp>
    </p:spTree>
    <p:extLst>
      <p:ext uri="{BB962C8B-B14F-4D97-AF65-F5344CB8AC3E}">
        <p14:creationId xmlns:p14="http://schemas.microsoft.com/office/powerpoint/2010/main" val="12435555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DCD1E3-8B5C-0C5E-5028-364F6690CF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389A8C4-96C8-5CC5-7515-0179CEC8AA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6504" y="506155"/>
            <a:ext cx="7955026" cy="6064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540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6B77CD-A72B-06ED-79B7-EF17AD64D8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FA5F3-89F8-AADF-3422-444A3801B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PET simulation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1E0079-16ED-0F84-72D5-75AAFE7A0D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FR" dirty="0"/>
              <a:t>Geometry</a:t>
            </a:r>
          </a:p>
          <a:p>
            <a:r>
              <a:rPr lang="en-FR" dirty="0"/>
              <a:t>Sources</a:t>
            </a:r>
          </a:p>
          <a:p>
            <a:pPr lvl="1"/>
            <a:r>
              <a:rPr lang="en-FR" dirty="0"/>
              <a:t>Ion source: like in G4. </a:t>
            </a:r>
            <a:r>
              <a:rPr lang="en-FR" b="1" dirty="0">
                <a:solidFill>
                  <a:schemeClr val="accent6">
                    <a:lumMod val="75000"/>
                  </a:schemeClr>
                </a:solidFill>
              </a:rPr>
              <a:t>Working</a:t>
            </a:r>
            <a:r>
              <a:rPr lang="en-FR" dirty="0"/>
              <a:t>. Slow. </a:t>
            </a:r>
          </a:p>
          <a:p>
            <a:pPr lvl="1"/>
            <a:r>
              <a:rPr lang="en-GB" dirty="0"/>
              <a:t>P</a:t>
            </a:r>
            <a:r>
              <a:rPr lang="en-FR" dirty="0"/>
              <a:t>ositron source: beta+ spectra available. </a:t>
            </a:r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W</a:t>
            </a:r>
            <a:r>
              <a:rPr lang="en-FR" b="1" dirty="0">
                <a:solidFill>
                  <a:schemeClr val="accent6">
                    <a:lumMod val="75000"/>
                  </a:schemeClr>
                </a:solidFill>
              </a:rPr>
              <a:t>orking</a:t>
            </a:r>
          </a:p>
          <a:p>
            <a:pPr lvl="1"/>
            <a:r>
              <a:rPr lang="en-GB" dirty="0"/>
              <a:t>Gamma source: </a:t>
            </a:r>
            <a:r>
              <a:rPr lang="en-GB" dirty="0" err="1"/>
              <a:t>back_to_back</a:t>
            </a:r>
            <a:r>
              <a:rPr lang="en-FR" dirty="0"/>
              <a:t>. </a:t>
            </a:r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W</a:t>
            </a:r>
            <a:r>
              <a:rPr lang="en-FR" b="1" dirty="0">
                <a:solidFill>
                  <a:schemeClr val="accent6">
                    <a:lumMod val="75000"/>
                  </a:schemeClr>
                </a:solidFill>
              </a:rPr>
              <a:t>orking</a:t>
            </a:r>
            <a:endParaRPr lang="en-GB" dirty="0"/>
          </a:p>
          <a:p>
            <a:pPr lvl="1"/>
            <a:r>
              <a:rPr lang="en-GB" dirty="0" err="1"/>
              <a:t>Voxelized</a:t>
            </a:r>
            <a:r>
              <a:rPr lang="en-GB" dirty="0"/>
              <a:t> source : </a:t>
            </a:r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W</a:t>
            </a:r>
            <a:r>
              <a:rPr lang="en-FR" b="1" dirty="0">
                <a:solidFill>
                  <a:schemeClr val="accent6">
                    <a:lumMod val="75000"/>
                  </a:schemeClr>
                </a:solidFill>
              </a:rPr>
              <a:t>orking</a:t>
            </a:r>
            <a:endParaRPr lang="en-GB" dirty="0"/>
          </a:p>
          <a:p>
            <a:pPr lvl="1"/>
            <a:r>
              <a:rPr lang="en-GB" dirty="0"/>
              <a:t>T</a:t>
            </a:r>
            <a:r>
              <a:rPr lang="en-FR" dirty="0"/>
              <a:t>est031: like in Gate9</a:t>
            </a:r>
          </a:p>
          <a:p>
            <a:pPr lvl="1"/>
            <a:r>
              <a:rPr lang="en-GB" dirty="0"/>
              <a:t>Test072: </a:t>
            </a:r>
            <a:r>
              <a:rPr lang="en-GB" dirty="0" err="1"/>
              <a:t>back_to_back</a:t>
            </a:r>
            <a:endParaRPr lang="en-FR" dirty="0"/>
          </a:p>
          <a:p>
            <a:r>
              <a:rPr lang="en-FR" dirty="0"/>
              <a:t>Physics</a:t>
            </a:r>
          </a:p>
          <a:p>
            <a:r>
              <a:rPr lang="en-FR" dirty="0"/>
              <a:t>A</a:t>
            </a:r>
            <a:r>
              <a:rPr lang="en-GB" dirty="0"/>
              <a:t>c</a:t>
            </a:r>
            <a:r>
              <a:rPr lang="en-FR" dirty="0"/>
              <a:t>quisition timing</a:t>
            </a:r>
          </a:p>
          <a:p>
            <a:r>
              <a:rPr lang="en-FR" dirty="0"/>
              <a:t>Scorers (actors)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A6D180-66E7-2BB4-57A3-12E08F9B5E00}"/>
              </a:ext>
            </a:extLst>
          </p:cNvPr>
          <p:cNvSpPr txBox="1"/>
          <p:nvPr/>
        </p:nvSpPr>
        <p:spPr>
          <a:xfrm>
            <a:off x="7487753" y="1062089"/>
            <a:ext cx="4603487" cy="1754326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GB" dirty="0">
                <a:latin typeface="LM Mono 10" pitchFamily="49" charset="77"/>
              </a:rPr>
              <a:t>from </a:t>
            </a:r>
            <a:r>
              <a:rPr lang="en-GB" dirty="0" err="1">
                <a:latin typeface="LM Mono 10" pitchFamily="49" charset="77"/>
              </a:rPr>
              <a:t>opengate.sources.utility</a:t>
            </a:r>
            <a:r>
              <a:rPr lang="en-GB" dirty="0">
                <a:latin typeface="LM Mono 10" pitchFamily="49" charset="77"/>
              </a:rPr>
              <a:t> import </a:t>
            </a:r>
            <a:r>
              <a:rPr lang="en-GB" dirty="0" err="1">
                <a:latin typeface="LM Mono 10" pitchFamily="49" charset="77"/>
              </a:rPr>
              <a:t>get_rad_yield</a:t>
            </a:r>
            <a:endParaRPr lang="en-GB" dirty="0">
              <a:latin typeface="LM Mono 10" pitchFamily="49" charset="77"/>
            </a:endParaRPr>
          </a:p>
          <a:p>
            <a:r>
              <a:rPr lang="en-GB" dirty="0">
                <a:latin typeface="LM Mono 10" pitchFamily="49" charset="77"/>
              </a:rPr>
              <a:t>yield = </a:t>
            </a:r>
            <a:r>
              <a:rPr lang="en-GB" dirty="0" err="1">
                <a:latin typeface="LM Mono 10" pitchFamily="49" charset="77"/>
              </a:rPr>
              <a:t>get_rad_yield</a:t>
            </a:r>
            <a:r>
              <a:rPr lang="en-GB" dirty="0">
                <a:latin typeface="LM Mono 10" pitchFamily="49" charset="77"/>
              </a:rPr>
              <a:t>(“F18”)</a:t>
            </a:r>
          </a:p>
          <a:p>
            <a:r>
              <a:rPr lang="en-GB" dirty="0" err="1">
                <a:latin typeface="LM Mono 10" pitchFamily="49" charset="77"/>
              </a:rPr>
              <a:t>source.particle</a:t>
            </a:r>
            <a:r>
              <a:rPr lang="en-GB" dirty="0">
                <a:latin typeface="LM Mono 10" pitchFamily="49" charset="77"/>
              </a:rPr>
              <a:t> = "e+"</a:t>
            </a:r>
            <a:br>
              <a:rPr lang="en-GB" dirty="0">
                <a:latin typeface="LM Mono 10" pitchFamily="49" charset="77"/>
              </a:rPr>
            </a:br>
            <a:r>
              <a:rPr lang="en-GB" dirty="0" err="1">
                <a:latin typeface="LM Mono 10" pitchFamily="49" charset="77"/>
              </a:rPr>
              <a:t>source.energy.type</a:t>
            </a:r>
            <a:r>
              <a:rPr lang="en-GB" dirty="0">
                <a:latin typeface="LM Mono 10" pitchFamily="49" charset="77"/>
              </a:rPr>
              <a:t> = ”F18”</a:t>
            </a:r>
          </a:p>
          <a:p>
            <a:r>
              <a:rPr lang="en-GB" dirty="0" err="1">
                <a:latin typeface="LM Mono 10" pitchFamily="49" charset="77"/>
              </a:rPr>
              <a:t>source.activity</a:t>
            </a:r>
            <a:r>
              <a:rPr lang="en-GB" dirty="0">
                <a:latin typeface="LM Mono 10" pitchFamily="49" charset="77"/>
              </a:rPr>
              <a:t> = 10 * MBq * yield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AF8845-91D5-D718-A8DE-98E789676179}"/>
              </a:ext>
            </a:extLst>
          </p:cNvPr>
          <p:cNvSpPr txBox="1"/>
          <p:nvPr/>
        </p:nvSpPr>
        <p:spPr>
          <a:xfrm>
            <a:off x="8376963" y="560238"/>
            <a:ext cx="3714277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FR" dirty="0">
                <a:latin typeface="LM Mono 10" pitchFamily="49" charset="77"/>
              </a:rPr>
              <a:t>source.particle = "ion 9 18"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8ADCDE-3F29-A7B5-9E96-D01A0DA15175}"/>
              </a:ext>
            </a:extLst>
          </p:cNvPr>
          <p:cNvSpPr txBox="1"/>
          <p:nvPr/>
        </p:nvSpPr>
        <p:spPr>
          <a:xfrm>
            <a:off x="7028035" y="3648348"/>
            <a:ext cx="5063205" cy="92333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1800" dirty="0">
                <a:effectLst/>
                <a:latin typeface="LM Mono 10" pitchFamily="49" charset="77"/>
              </a:rPr>
              <a:t>data = </a:t>
            </a:r>
            <a:r>
              <a:rPr lang="en-GB" sz="1800" dirty="0" err="1">
                <a:effectLst/>
                <a:latin typeface="LM Mono 10" pitchFamily="49" charset="77"/>
              </a:rPr>
              <a:t>get_spectrum</a:t>
            </a:r>
            <a:r>
              <a:rPr lang="en-GB" sz="1800" dirty="0">
                <a:effectLst/>
                <a:latin typeface="LM Mono 10" pitchFamily="49" charset="77"/>
              </a:rPr>
              <a:t>(rad, "e+", "radar")</a:t>
            </a:r>
            <a:br>
              <a:rPr lang="en-GB" sz="1800" dirty="0">
                <a:effectLst/>
                <a:latin typeface="LM Mono 10" pitchFamily="49" charset="77"/>
              </a:rPr>
            </a:br>
            <a:r>
              <a:rPr lang="en-GB" sz="1800" dirty="0">
                <a:effectLst/>
                <a:latin typeface="LM Mono 10" pitchFamily="49" charset="77"/>
              </a:rPr>
              <a:t>x = data[:, 0]  # energy E(keV)</a:t>
            </a:r>
            <a:br>
              <a:rPr lang="en-GB" sz="1800" dirty="0">
                <a:effectLst/>
                <a:latin typeface="LM Mono 10" pitchFamily="49" charset="77"/>
              </a:rPr>
            </a:br>
            <a:r>
              <a:rPr lang="en-GB" sz="1800" dirty="0">
                <a:effectLst/>
                <a:latin typeface="LM Mono 10" pitchFamily="49" charset="77"/>
              </a:rPr>
              <a:t>y = data[:, 1]  # </a:t>
            </a:r>
            <a:r>
              <a:rPr lang="en-GB" sz="1800" dirty="0" err="1">
                <a:effectLst/>
                <a:latin typeface="LM Mono 10" pitchFamily="49" charset="77"/>
              </a:rPr>
              <a:t>proba</a:t>
            </a:r>
            <a:r>
              <a:rPr lang="en-GB" sz="1800" dirty="0">
                <a:effectLst/>
                <a:latin typeface="LM Mono 10" pitchFamily="49" charset="77"/>
              </a:rPr>
              <a:t>  </a:t>
            </a:r>
            <a:r>
              <a:rPr lang="en-GB" sz="1800" dirty="0" err="1">
                <a:effectLst/>
                <a:latin typeface="LM Mono 10" pitchFamily="49" charset="77"/>
              </a:rPr>
              <a:t>dNtot</a:t>
            </a:r>
            <a:r>
              <a:rPr lang="en-GB" sz="1800" dirty="0">
                <a:effectLst/>
                <a:latin typeface="LM Mono 10" pitchFamily="49" charset="77"/>
              </a:rPr>
              <a:t>/</a:t>
            </a:r>
            <a:r>
              <a:rPr lang="en-GB" sz="1800" dirty="0" err="1">
                <a:effectLst/>
                <a:latin typeface="LM Mono 10" pitchFamily="49" charset="77"/>
              </a:rPr>
              <a:t>dE</a:t>
            </a:r>
            <a:r>
              <a:rPr lang="en-GB" sz="1800" dirty="0">
                <a:effectLst/>
                <a:latin typeface="LM Mono 10" pitchFamily="49" charset="77"/>
              </a:rPr>
              <a:t> b+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51DEA2-AEAB-4D5C-9ABB-37355BA08E40}"/>
              </a:ext>
            </a:extLst>
          </p:cNvPr>
          <p:cNvSpPr txBox="1"/>
          <p:nvPr/>
        </p:nvSpPr>
        <p:spPr>
          <a:xfrm>
            <a:off x="7866863" y="5366127"/>
            <a:ext cx="4224377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FR" dirty="0">
                <a:latin typeface="LM Mono 10" pitchFamily="49" charset="77"/>
              </a:rPr>
              <a:t>source.particle = "back_to_back"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5E3170-DF83-3ECC-1F11-ADF6F7878635}"/>
              </a:ext>
            </a:extLst>
          </p:cNvPr>
          <p:cNvSpPr txBox="1"/>
          <p:nvPr/>
        </p:nvSpPr>
        <p:spPr>
          <a:xfrm rot="21148359">
            <a:off x="9832109" y="2881595"/>
            <a:ext cx="18099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b="1" dirty="0">
                <a:solidFill>
                  <a:srgbClr val="FF0000"/>
                </a:solidFill>
              </a:rPr>
              <a:t>CHECK ICRP107 ?</a:t>
            </a:r>
          </a:p>
          <a:p>
            <a:r>
              <a:rPr lang="en-FR" b="1" dirty="0">
                <a:solidFill>
                  <a:srgbClr val="FF0000"/>
                </a:solidFill>
              </a:rPr>
              <a:t>(matthew)</a:t>
            </a:r>
          </a:p>
          <a:p>
            <a:r>
              <a:rPr lang="en-FR" b="1" dirty="0">
                <a:solidFill>
                  <a:srgbClr val="FF0000"/>
                </a:solidFill>
              </a:rPr>
              <a:t>Cu64 ?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0F86F5-134A-A8A0-2058-4C72B5ABCA55}"/>
              </a:ext>
            </a:extLst>
          </p:cNvPr>
          <p:cNvSpPr txBox="1"/>
          <p:nvPr/>
        </p:nvSpPr>
        <p:spPr>
          <a:xfrm rot="21148359">
            <a:off x="4312467" y="997254"/>
            <a:ext cx="31486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b="1" dirty="0">
                <a:solidFill>
                  <a:srgbClr val="FF0000"/>
                </a:solidFill>
              </a:rPr>
              <a:t>Phase space: check with ions ? </a:t>
            </a:r>
          </a:p>
        </p:txBody>
      </p:sp>
    </p:spTree>
    <p:extLst>
      <p:ext uri="{BB962C8B-B14F-4D97-AF65-F5344CB8AC3E}">
        <p14:creationId xmlns:p14="http://schemas.microsoft.com/office/powerpoint/2010/main" val="913012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DAB4D2-2FC9-B382-58A0-05717F1CB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977EA-13C0-E6E1-1771-FECE71152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PET simulation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2E5A11-408A-706D-5970-C5CEF5D399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FR" dirty="0"/>
              <a:t>Geometry</a:t>
            </a:r>
            <a:endParaRPr lang="en-FR" sz="2000" dirty="0">
              <a:latin typeface="LM Mono 10" pitchFamily="49" charset="77"/>
            </a:endParaRPr>
          </a:p>
          <a:p>
            <a:r>
              <a:rPr lang="en-FR" dirty="0"/>
              <a:t>Sources</a:t>
            </a:r>
          </a:p>
          <a:p>
            <a:r>
              <a:rPr lang="en-FR" dirty="0"/>
              <a:t>Physics</a:t>
            </a:r>
          </a:p>
          <a:p>
            <a:pPr lvl="1"/>
            <a:r>
              <a:rPr lang="en-FR" dirty="0"/>
              <a:t>As usual. Physict list, cuts, etc. In any volumes.</a:t>
            </a:r>
          </a:p>
          <a:p>
            <a:pPr lvl="1"/>
            <a:r>
              <a:rPr lang="en-FR" dirty="0">
                <a:solidFill>
                  <a:srgbClr val="FF0000"/>
                </a:solidFill>
              </a:rPr>
              <a:t>PL: ShieldingLEND ? </a:t>
            </a:r>
            <a:r>
              <a:rPr lang="en-GB" dirty="0" err="1">
                <a:solidFill>
                  <a:srgbClr val="FF0000"/>
                </a:solidFill>
              </a:rPr>
              <a:t>QGSP_BIC_AllHP</a:t>
            </a:r>
            <a:r>
              <a:rPr lang="en-GB" dirty="0">
                <a:solidFill>
                  <a:srgbClr val="FF0000"/>
                </a:solidFill>
              </a:rPr>
              <a:t>, add a test. </a:t>
            </a:r>
            <a:endParaRPr lang="en-FR" dirty="0">
              <a:solidFill>
                <a:srgbClr val="FF0000"/>
              </a:solidFill>
            </a:endParaRPr>
          </a:p>
          <a:p>
            <a:pPr lvl="1"/>
            <a:r>
              <a:rPr lang="en-FR" dirty="0">
                <a:solidFill>
                  <a:srgbClr val="FF0000"/>
                </a:solidFill>
              </a:rPr>
              <a:t>(Cerenkhov ? </a:t>
            </a:r>
            <a:r>
              <a:rPr lang="en-GB" dirty="0">
                <a:solidFill>
                  <a:srgbClr val="FF0000"/>
                </a:solidFill>
              </a:rPr>
              <a:t>S</a:t>
            </a:r>
            <a:r>
              <a:rPr lang="en-FR" dirty="0">
                <a:solidFill>
                  <a:srgbClr val="FF0000"/>
                </a:solidFill>
              </a:rPr>
              <a:t>ee with optical simulation): check in doc. </a:t>
            </a:r>
          </a:p>
          <a:p>
            <a:pPr lvl="1"/>
            <a:r>
              <a:rPr lang="en-FR" b="1" dirty="0">
                <a:solidFill>
                  <a:schemeClr val="accent6">
                    <a:lumMod val="75000"/>
                  </a:schemeClr>
                </a:solidFill>
              </a:rPr>
              <a:t>Working</a:t>
            </a:r>
            <a:endParaRPr lang="en-FR" dirty="0"/>
          </a:p>
          <a:p>
            <a:r>
              <a:rPr lang="en-FR" dirty="0"/>
              <a:t>A</a:t>
            </a:r>
            <a:r>
              <a:rPr lang="en-GB" dirty="0"/>
              <a:t>c</a:t>
            </a:r>
            <a:r>
              <a:rPr lang="en-FR" dirty="0"/>
              <a:t>quisition timing</a:t>
            </a:r>
          </a:p>
          <a:p>
            <a:r>
              <a:rPr lang="en-FR" dirty="0"/>
              <a:t>Scorers (actors)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1889B3-D2B9-57AB-6283-C29665DA17B4}"/>
              </a:ext>
            </a:extLst>
          </p:cNvPr>
          <p:cNvSpPr txBox="1"/>
          <p:nvPr/>
        </p:nvSpPr>
        <p:spPr>
          <a:xfrm>
            <a:off x="7904921" y="1927176"/>
            <a:ext cx="324678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i="1" dirty="0">
                <a:solidFill>
                  <a:srgbClr val="FF0000"/>
                </a:solidFill>
                <a:effectLst/>
                <a:latin typeface="Helvetica Neue" panose="02000503000000020004" pitchFamily="2" charset="0"/>
              </a:rPr>
              <a:t>"Please </a:t>
            </a:r>
            <a:r>
              <a:rPr lang="en-GB" i="1" dirty="0" err="1">
                <a:solidFill>
                  <a:srgbClr val="FF0000"/>
                </a:solidFill>
                <a:effectLst/>
                <a:latin typeface="Helvetica Neue" panose="02000503000000020004" pitchFamily="2" charset="0"/>
              </a:rPr>
              <a:t>setenv</a:t>
            </a:r>
            <a:r>
              <a:rPr lang="en-GB" i="1" dirty="0">
                <a:solidFill>
                  <a:srgbClr val="FF0000"/>
                </a:solidFill>
                <a:effectLst/>
                <a:latin typeface="Helvetica Neue" panose="02000503000000020004" pitchFamily="2" charset="0"/>
              </a:rPr>
              <a:t> G4PARTICLEHPDATA (recommended) or, at least </a:t>
            </a:r>
            <a:r>
              <a:rPr lang="en-GB" i="1" dirty="0" err="1">
                <a:solidFill>
                  <a:srgbClr val="FF0000"/>
                </a:solidFill>
                <a:effectLst/>
                <a:latin typeface="Helvetica Neue" panose="02000503000000020004" pitchFamily="2" charset="0"/>
              </a:rPr>
              <a:t>setenv</a:t>
            </a:r>
            <a:r>
              <a:rPr lang="en-GB" i="1" dirty="0">
                <a:solidFill>
                  <a:srgbClr val="FF0000"/>
                </a:solidFill>
                <a:effectLst/>
                <a:latin typeface="Helvetica Neue" panose="02000503000000020004" pitchFamily="2" charset="0"/>
              </a:rPr>
              <a:t> G4PROTONHPDATA to point to the proton cross-section files."</a:t>
            </a:r>
            <a:endParaRPr lang="en-GB" dirty="0">
              <a:solidFill>
                <a:srgbClr val="FF0000"/>
              </a:solidFill>
              <a:effectLst/>
              <a:latin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07218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3B1A2A-6B07-ABF9-0AC4-E9EF4650F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AE199-8E26-4852-F343-3FBAFDE7E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PET simulation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6A7F04-52F8-BEA0-EAA0-F73CAEB37B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FR" dirty="0"/>
              <a:t>Geometry</a:t>
            </a:r>
            <a:endParaRPr lang="en-FR" sz="2000" dirty="0">
              <a:latin typeface="LM Mono 10" pitchFamily="49" charset="77"/>
            </a:endParaRPr>
          </a:p>
          <a:p>
            <a:r>
              <a:rPr lang="en-FR" dirty="0"/>
              <a:t>Sources</a:t>
            </a:r>
          </a:p>
          <a:p>
            <a:r>
              <a:rPr lang="en-FR" dirty="0"/>
              <a:t>Physics</a:t>
            </a:r>
          </a:p>
          <a:p>
            <a:r>
              <a:rPr lang="en-FR" dirty="0"/>
              <a:t>A</a:t>
            </a:r>
            <a:r>
              <a:rPr lang="en-GB" dirty="0"/>
              <a:t>c</a:t>
            </a:r>
            <a:r>
              <a:rPr lang="en-FR" dirty="0"/>
              <a:t>quisition timing</a:t>
            </a:r>
          </a:p>
          <a:p>
            <a:pPr lvl="1"/>
            <a:r>
              <a:rPr lang="en-FR" dirty="0"/>
              <a:t>Use “activity” in Bq as source</a:t>
            </a:r>
          </a:p>
          <a:p>
            <a:pPr lvl="1"/>
            <a:r>
              <a:rPr lang="en-GB" dirty="0" err="1">
                <a:latin typeface="LM Mono 10" pitchFamily="49" charset="77"/>
              </a:rPr>
              <a:t>sim.run_timing_intervals</a:t>
            </a:r>
            <a:r>
              <a:rPr lang="en-GB" dirty="0">
                <a:latin typeface="LM Mono 10" pitchFamily="49" charset="77"/>
              </a:rPr>
              <a:t> = [[3600 *sec, 7200 * sec]]</a:t>
            </a:r>
          </a:p>
          <a:p>
            <a:pPr lvl="1"/>
            <a:r>
              <a:rPr lang="en-GB" dirty="0">
                <a:latin typeface="LM Mono 10" pitchFamily="49" charset="77"/>
              </a:rPr>
              <a:t>print(</a:t>
            </a:r>
            <a:r>
              <a:rPr lang="en-GB" dirty="0" err="1">
                <a:latin typeface="LM Mono 10" pitchFamily="49" charset="77"/>
              </a:rPr>
              <a:t>f”Total</a:t>
            </a:r>
            <a:r>
              <a:rPr lang="en-GB" dirty="0">
                <a:latin typeface="LM Mono 10" pitchFamily="49" charset="77"/>
              </a:rPr>
              <a:t> time is {time/sec} seconds”) </a:t>
            </a:r>
          </a:p>
          <a:p>
            <a:pPr lvl="1"/>
            <a:r>
              <a:rPr lang="en-FR" b="1" dirty="0">
                <a:solidFill>
                  <a:schemeClr val="accent6">
                    <a:lumMod val="75000"/>
                  </a:schemeClr>
                </a:solidFill>
              </a:rPr>
              <a:t>Working (also with MT !)</a:t>
            </a:r>
            <a:endParaRPr lang="en-FR" dirty="0"/>
          </a:p>
          <a:p>
            <a:r>
              <a:rPr lang="en-FR" dirty="0"/>
              <a:t>Scorers (actors)</a:t>
            </a:r>
          </a:p>
        </p:txBody>
      </p:sp>
    </p:spTree>
    <p:extLst>
      <p:ext uri="{BB962C8B-B14F-4D97-AF65-F5344CB8AC3E}">
        <p14:creationId xmlns:p14="http://schemas.microsoft.com/office/powerpoint/2010/main" val="1163113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8CFCD-F8CB-401B-DF12-38A2847C4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Digitizer chain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94BB86-6C5F-D94B-3856-25CB9614B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37390"/>
          </a:xfrm>
        </p:spPr>
        <p:txBody>
          <a:bodyPr>
            <a:normAutofit fontScale="92500" lnSpcReduction="20000"/>
          </a:bodyPr>
          <a:lstStyle/>
          <a:p>
            <a:r>
              <a:rPr lang="en-FR" dirty="0"/>
              <a:t>New implementationn, more flexible (no more pre-defined hierarchy)</a:t>
            </a:r>
          </a:p>
          <a:p>
            <a:r>
              <a:rPr lang="en-FR" dirty="0"/>
              <a:t>List of actors (digitizer modules):</a:t>
            </a:r>
          </a:p>
          <a:p>
            <a:pPr lvl="1"/>
            <a:r>
              <a:rPr lang="en-GB" dirty="0" err="1">
                <a:solidFill>
                  <a:schemeClr val="accent1"/>
                </a:solidFill>
              </a:rPr>
              <a:t>DigitizerHitsCollectionActor</a:t>
            </a:r>
            <a:r>
              <a:rPr lang="en-GB" dirty="0"/>
              <a:t>			: always start by this one (</a:t>
            </a:r>
            <a:r>
              <a:rPr lang="en-GB" b="1" dirty="0"/>
              <a:t>ONLINE</a:t>
            </a:r>
            <a:r>
              <a:rPr lang="en-GB" dirty="0"/>
              <a:t>)</a:t>
            </a:r>
          </a:p>
          <a:p>
            <a:pPr lvl="1"/>
            <a:r>
              <a:rPr lang="en-GB" dirty="0" err="1">
                <a:solidFill>
                  <a:schemeClr val="accent1"/>
                </a:solidFill>
              </a:rPr>
              <a:t>DigitizerReadoutActor</a:t>
            </a:r>
            <a:r>
              <a:rPr lang="en-GB" dirty="0"/>
              <a:t> or </a:t>
            </a:r>
            <a:r>
              <a:rPr lang="en-GB" dirty="0" err="1">
                <a:solidFill>
                  <a:schemeClr val="accent1"/>
                </a:solidFill>
              </a:rPr>
              <a:t>DigitizerAdderActor</a:t>
            </a:r>
            <a:r>
              <a:rPr lang="en-GB" dirty="0"/>
              <a:t>	: from hits to singles (</a:t>
            </a:r>
            <a:r>
              <a:rPr lang="en-GB" b="1" dirty="0"/>
              <a:t>ONLINE</a:t>
            </a:r>
            <a:r>
              <a:rPr lang="en-GB" dirty="0"/>
              <a:t>)</a:t>
            </a:r>
          </a:p>
          <a:p>
            <a:pPr lvl="1"/>
            <a:r>
              <a:rPr lang="en-GB" dirty="0" err="1">
                <a:solidFill>
                  <a:schemeClr val="accent1"/>
                </a:solidFill>
              </a:rPr>
              <a:t>DigitizerBlurringActor</a:t>
            </a:r>
            <a:r>
              <a:rPr lang="en-GB" dirty="0"/>
              <a:t>				: blur E or time</a:t>
            </a:r>
          </a:p>
          <a:p>
            <a:pPr lvl="1"/>
            <a:r>
              <a:rPr lang="en-GB" dirty="0" err="1">
                <a:solidFill>
                  <a:schemeClr val="accent1"/>
                </a:solidFill>
              </a:rPr>
              <a:t>DigitizerSpatialBlurringActor</a:t>
            </a:r>
            <a:r>
              <a:rPr lang="en-GB" dirty="0"/>
              <a:t>			: position blurring</a:t>
            </a:r>
          </a:p>
          <a:p>
            <a:pPr lvl="1"/>
            <a:r>
              <a:rPr lang="en-GB" dirty="0" err="1">
                <a:solidFill>
                  <a:schemeClr val="accent1"/>
                </a:solidFill>
              </a:rPr>
              <a:t>DigitizerEfficiencyActor</a:t>
            </a:r>
            <a:r>
              <a:rPr lang="en-GB" dirty="0"/>
              <a:t>				: drop some events</a:t>
            </a:r>
          </a:p>
          <a:p>
            <a:pPr lvl="1"/>
            <a:r>
              <a:rPr lang="en-GB" dirty="0" err="1">
                <a:solidFill>
                  <a:schemeClr val="accent1"/>
                </a:solidFill>
              </a:rPr>
              <a:t>DigitizerEnergyWindowsActor</a:t>
            </a:r>
            <a:r>
              <a:rPr lang="en-GB" dirty="0"/>
              <a:t>			: (SPECT) split in </a:t>
            </a:r>
            <a:r>
              <a:rPr lang="en-GB" dirty="0" err="1"/>
              <a:t>ene</a:t>
            </a:r>
            <a:r>
              <a:rPr lang="en-GB" dirty="0"/>
              <a:t> windows</a:t>
            </a:r>
          </a:p>
          <a:p>
            <a:pPr lvl="1"/>
            <a:r>
              <a:rPr lang="en-GB" dirty="0" err="1">
                <a:solidFill>
                  <a:schemeClr val="accent1"/>
                </a:solidFill>
              </a:rPr>
              <a:t>DigitizerProjectionActor</a:t>
            </a:r>
            <a:r>
              <a:rPr lang="en-GB" dirty="0"/>
              <a:t>				: (SPECT) projection image</a:t>
            </a:r>
          </a:p>
          <a:p>
            <a:r>
              <a:rPr lang="en-FR" dirty="0"/>
              <a:t>Output : a </a:t>
            </a:r>
            <a:r>
              <a:rPr lang="en-FR" b="1" dirty="0"/>
              <a:t>root</a:t>
            </a:r>
            <a:r>
              <a:rPr lang="en-FR" dirty="0"/>
              <a:t> file</a:t>
            </a:r>
          </a:p>
          <a:p>
            <a:pPr lvl="1"/>
            <a:r>
              <a:rPr lang="en-GB" dirty="0"/>
              <a:t>E</a:t>
            </a:r>
            <a:r>
              <a:rPr lang="en-FR" dirty="0"/>
              <a:t>ach actor can add a “</a:t>
            </a:r>
            <a:r>
              <a:rPr lang="en-FR" b="1" dirty="0">
                <a:solidFill>
                  <a:schemeClr val="accent1"/>
                </a:solidFill>
              </a:rPr>
              <a:t>tree</a:t>
            </a:r>
            <a:r>
              <a:rPr lang="en-FR" dirty="0"/>
              <a:t>” to a root file (same or different)</a:t>
            </a:r>
          </a:p>
          <a:p>
            <a:pPr lvl="1"/>
            <a:r>
              <a:rPr lang="en-FR" dirty="0"/>
              <a:t>The “</a:t>
            </a:r>
            <a:r>
              <a:rPr lang="en-FR" b="1" dirty="0">
                <a:solidFill>
                  <a:schemeClr val="accent1"/>
                </a:solidFill>
              </a:rPr>
              <a:t>branches</a:t>
            </a:r>
            <a:r>
              <a:rPr lang="en-FR" dirty="0"/>
              <a:t>” of all trees are defined in the </a:t>
            </a:r>
            <a:r>
              <a:rPr lang="en-FR" b="1" dirty="0">
                <a:solidFill>
                  <a:schemeClr val="accent1"/>
                </a:solidFill>
              </a:rPr>
              <a:t>attributes</a:t>
            </a:r>
          </a:p>
          <a:p>
            <a:pPr marL="0" indent="0">
              <a:buNone/>
            </a:pPr>
            <a:r>
              <a:rPr lang="en-FR" b="1" dirty="0">
                <a:solidFill>
                  <a:schemeClr val="accent6">
                    <a:lumMod val="75000"/>
                  </a:schemeClr>
                </a:solidFill>
              </a:rPr>
              <a:t>Working (also with MT !)</a:t>
            </a:r>
            <a:endParaRPr lang="en-FR" b="1" dirty="0">
              <a:solidFill>
                <a:schemeClr val="accent1"/>
              </a:solidFill>
            </a:endParaRPr>
          </a:p>
          <a:p>
            <a:pPr lvl="1"/>
            <a:endParaRPr lang="en-FR" dirty="0"/>
          </a:p>
        </p:txBody>
      </p:sp>
    </p:spTree>
    <p:extLst>
      <p:ext uri="{BB962C8B-B14F-4D97-AF65-F5344CB8AC3E}">
        <p14:creationId xmlns:p14="http://schemas.microsoft.com/office/powerpoint/2010/main" val="39712215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36626</TotalTime>
  <Words>1306</Words>
  <Application>Microsoft Macintosh PowerPoint</Application>
  <PresentationFormat>Widescreen</PresentationFormat>
  <Paragraphs>138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Helvetica Neue</vt:lpstr>
      <vt:lpstr>LM Mono 10</vt:lpstr>
      <vt:lpstr>Office-Design</vt:lpstr>
      <vt:lpstr>Agenda – 1 hour</vt:lpstr>
      <vt:lpstr>Status of PET simulations</vt:lpstr>
      <vt:lpstr>PET simulation</vt:lpstr>
      <vt:lpstr>PET simulation</vt:lpstr>
      <vt:lpstr>PowerPoint Presentation</vt:lpstr>
      <vt:lpstr>PET simulation</vt:lpstr>
      <vt:lpstr>PET simulation</vt:lpstr>
      <vt:lpstr>PET simulation</vt:lpstr>
      <vt:lpstr>Digitizer chain</vt:lpstr>
      <vt:lpstr>PowerPoint Presentation</vt:lpstr>
      <vt:lpstr>Special attributes</vt:lpstr>
      <vt:lpstr>Offline processes</vt:lpstr>
      <vt:lpstr>PowerPoint Presentation</vt:lpstr>
      <vt:lpstr>Link Gate and Reconstruction software</vt:lpstr>
      <vt:lpstr>What is missing? </vt:lpstr>
      <vt:lpstr>DELFT HACKATHON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Agenda – 1 hour</dc:title>
  <dc:creator>David Sarrut</dc:creator>
  <cp:lastModifiedBy>SARRUT David</cp:lastModifiedBy>
  <cp:revision>675</cp:revision>
  <cp:lastPrinted>2024-09-19T04:18:06Z</cp:lastPrinted>
  <dcterms:created xsi:type="dcterms:W3CDTF">2020-12-17T07:34:19Z</dcterms:created>
  <dcterms:modified xsi:type="dcterms:W3CDTF">2025-11-27T10:36:31Z</dcterms:modified>
</cp:coreProperties>
</file>