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924" r:id="rId2"/>
    <p:sldId id="977" r:id="rId3"/>
    <p:sldId id="1002" r:id="rId4"/>
    <p:sldId id="994" r:id="rId5"/>
    <p:sldId id="999" r:id="rId6"/>
    <p:sldId id="1011" r:id="rId7"/>
    <p:sldId id="1006" r:id="rId8"/>
    <p:sldId id="1007" r:id="rId9"/>
    <p:sldId id="1012" r:id="rId10"/>
    <p:sldId id="1003" r:id="rId11"/>
    <p:sldId id="1008" r:id="rId12"/>
    <p:sldId id="1009" r:id="rId13"/>
    <p:sldId id="1010" r:id="rId14"/>
    <p:sldId id="998" r:id="rId15"/>
    <p:sldId id="997" r:id="rId16"/>
    <p:sldId id="1005" r:id="rId17"/>
    <p:sldId id="1004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BFEF7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54"/>
    <p:restoredTop sz="96299"/>
  </p:normalViewPr>
  <p:slideViewPr>
    <p:cSldViewPr snapToGrid="0" snapToObjects="1">
      <p:cViewPr varScale="1">
        <p:scale>
          <a:sx n="134" d="100"/>
          <a:sy n="134" d="100"/>
        </p:scale>
        <p:origin x="1224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29/10/2025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2994F6-BA9C-EE45-B0B0-2E1E4B973970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094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29.10.25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29.10.25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29.10.25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/>
          <p:nvPr/>
        </p:nvSpPr>
        <p:spPr>
          <a:xfrm>
            <a:off x="-1" y="1447801"/>
            <a:ext cx="10839453" cy="1654175"/>
          </a:xfrm>
          <a:prstGeom prst="rect">
            <a:avLst/>
          </a:prstGeom>
          <a:gradFill>
            <a:gsLst>
              <a:gs pos="0">
                <a:srgbClr val="0A5A76">
                  <a:alpha val="50998"/>
                </a:srgbClr>
              </a:gs>
              <a:gs pos="100000">
                <a:schemeClr val="accent3">
                  <a:lumOff val="44000"/>
                  <a:alpha val="50998"/>
                </a:scheme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/>
          </a:p>
        </p:txBody>
      </p:sp>
      <p:sp>
        <p:nvSpPr>
          <p:cNvPr id="14" name="Oval 7"/>
          <p:cNvSpPr/>
          <p:nvPr/>
        </p:nvSpPr>
        <p:spPr>
          <a:xfrm>
            <a:off x="304800" y="908050"/>
            <a:ext cx="3352800" cy="2514600"/>
          </a:xfrm>
          <a:prstGeom prst="ellipse">
            <a:avLst/>
          </a:prstGeom>
          <a:ln w="12700">
            <a:solidFill>
              <a:srgbClr val="FF9900"/>
            </a:solidFill>
          </a:ln>
        </p:spPr>
        <p:txBody>
          <a:bodyPr lIns="0" tIns="0" rIns="0" bIns="0" anchor="ctr"/>
          <a:lstStyle/>
          <a:p>
            <a:pPr algn="ctr">
              <a:defRPr sz="1800"/>
            </a:pPr>
            <a:endParaRPr sz="1800"/>
          </a:p>
        </p:txBody>
      </p:sp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20800" y="1524001"/>
            <a:ext cx="9448800" cy="14700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>
                <a:solidFill>
                  <a:srgbClr val="00669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>
                <a:solidFill>
                  <a:srgbClr val="FF9900"/>
                </a:solidFill>
              </a:defRPr>
            </a:lvl1pPr>
            <a:lvl2pPr algn="ctr">
              <a:buClrTx/>
              <a:defRPr>
                <a:solidFill>
                  <a:srgbClr val="FF9900"/>
                </a:solidFill>
              </a:defRPr>
            </a:lvl2pPr>
            <a:lvl3pPr algn="ctr">
              <a:buClrTx/>
              <a:defRPr>
                <a:solidFill>
                  <a:srgbClr val="FF9900"/>
                </a:solidFill>
              </a:defRPr>
            </a:lvl3pPr>
            <a:lvl4pPr algn="ctr">
              <a:buClrTx/>
              <a:defRPr>
                <a:solidFill>
                  <a:srgbClr val="FF9900"/>
                </a:solidFill>
              </a:defRPr>
            </a:lvl4pPr>
            <a:lvl5pPr algn="ctr">
              <a:buClrTx/>
              <a:defRPr>
                <a:solidFill>
                  <a:srgbClr val="FF99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9059" y="6245225"/>
            <a:ext cx="483343" cy="3327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00669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8600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29.10.25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29.10.25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29.10.25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29.10.25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29.10.25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29.10.25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29.10.25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29.10.25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29.10.25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iopscience.iop.org/collections/pmb-250417-827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6C2AC-7C0E-F94C-9DF4-14C034DB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Agenda – 1 hour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03CC5-8B57-427E-B399-7285E15D71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466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E15B-915B-2948-BD3A-E8D748243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fr-FR" dirty="0"/>
              <a:t>News </a:t>
            </a:r>
            <a:r>
              <a:rPr lang="fr-FR" dirty="0" err="1"/>
              <a:t>from</a:t>
            </a:r>
            <a:r>
              <a:rPr lang="fr-FR" dirty="0"/>
              <a:t> the collaboration</a:t>
            </a:r>
          </a:p>
          <a:p>
            <a:r>
              <a:rPr lang="fr-FR" dirty="0"/>
              <a:t>Update on GATE code</a:t>
            </a:r>
          </a:p>
          <a:p>
            <a:r>
              <a:rPr lang="fr-FR" dirty="0"/>
              <a:t>Progress and </a:t>
            </a:r>
            <a:r>
              <a:rPr lang="fr-FR" dirty="0" err="1"/>
              <a:t>current</a:t>
            </a:r>
            <a:r>
              <a:rPr lang="fr-FR" dirty="0"/>
              <a:t> dev</a:t>
            </a:r>
          </a:p>
          <a:p>
            <a:r>
              <a:rPr lang="fr-FR" dirty="0"/>
              <a:t>Discussion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678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E440D-1C10-087E-E1A7-8CCA7CEC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Recently completed work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F286D-9FA2-882A-AD27-ACBA439C0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FR"/>
              <a:t>C</a:t>
            </a:r>
            <a:r>
              <a:rPr lang="en-US" dirty="0" err="1"/>
              <a:t>ompton</a:t>
            </a:r>
            <a:r>
              <a:rPr lang="en-US" dirty="0"/>
              <a:t> Camera</a:t>
            </a:r>
            <a:r>
              <a:rPr lang="en-FR"/>
              <a:t> </a:t>
            </a:r>
            <a:r>
              <a:rPr lang="en-FR" dirty="0"/>
              <a:t>Module (Ane): new coincidence sort: </a:t>
            </a:r>
            <a:r>
              <a:rPr lang="en-FR"/>
              <a:t>mostly done</a:t>
            </a:r>
            <a:endParaRPr lang="en-FR" dirty="0"/>
          </a:p>
          <a:p>
            <a:r>
              <a:rPr lang="en-GB" dirty="0"/>
              <a:t>P</a:t>
            </a:r>
            <a:r>
              <a:rPr lang="en-FR" dirty="0"/>
              <a:t>ytomography interface (David), for SPECT </a:t>
            </a:r>
            <a:r>
              <a:rPr lang="en-FR" dirty="0">
                <a:solidFill>
                  <a:schemeClr val="accent2"/>
                </a:solidFill>
              </a:rPr>
              <a:t>doc needed</a:t>
            </a:r>
            <a:endParaRPr lang="en-FR" dirty="0"/>
          </a:p>
          <a:p>
            <a:r>
              <a:rPr lang="en-FR" dirty="0"/>
              <a:t>Last Vertex Spliting VRT (Maxime), for Linac</a:t>
            </a:r>
          </a:p>
          <a:p>
            <a:r>
              <a:rPr lang="en-FR" dirty="0"/>
              <a:t>Free Flight VRT (D</a:t>
            </a:r>
            <a:r>
              <a:rPr lang="en-GB" dirty="0"/>
              <a:t>a</a:t>
            </a:r>
            <a:r>
              <a:rPr lang="en-FR" dirty="0"/>
              <a:t>vid), for SPECT </a:t>
            </a:r>
            <a:r>
              <a:rPr lang="en-FR" dirty="0">
                <a:solidFill>
                  <a:schemeClr val="accent2"/>
                </a:solidFill>
              </a:rPr>
              <a:t>doc needed</a:t>
            </a:r>
          </a:p>
          <a:p>
            <a:r>
              <a:rPr lang="en-FR" dirty="0"/>
              <a:t>Truncated Gaussian, spatial blur digitizer (Marc), for PET/SPECT</a:t>
            </a:r>
          </a:p>
          <a:p>
            <a:r>
              <a:rPr lang="en-FR" dirty="0"/>
              <a:t>HDF5 + faster coinc sorter (Gert), for PET </a:t>
            </a:r>
            <a:r>
              <a:rPr lang="en-FR" dirty="0">
                <a:solidFill>
                  <a:schemeClr val="accent2"/>
                </a:solidFill>
              </a:rPr>
              <a:t>doc needed</a:t>
            </a:r>
            <a:endParaRPr lang="en-FR" dirty="0"/>
          </a:p>
          <a:p>
            <a:r>
              <a:rPr lang="en-FR" dirty="0"/>
              <a:t>Tesselated volumes formats: STL, OBJ, OFF (Alexis) </a:t>
            </a:r>
            <a:r>
              <a:rPr lang="en-FR" dirty="0">
                <a:solidFill>
                  <a:schemeClr val="accent2"/>
                </a:solidFill>
              </a:rPr>
              <a:t>doc needed for coordinate system (MAV) ? (option = </a:t>
            </a:r>
            <a:r>
              <a:rPr lang="en-GB" dirty="0" err="1">
                <a:solidFill>
                  <a:schemeClr val="accent2"/>
                </a:solidFill>
              </a:rPr>
              <a:t>origin_at_cog</a:t>
            </a:r>
            <a:r>
              <a:rPr lang="en-GB" dirty="0">
                <a:solidFill>
                  <a:schemeClr val="accent2"/>
                </a:solidFill>
              </a:rPr>
              <a:t> default = True)</a:t>
            </a:r>
            <a:r>
              <a:rPr lang="en-FR" dirty="0">
                <a:solidFill>
                  <a:schemeClr val="accent2"/>
                </a:solidFill>
              </a:rPr>
              <a:t> not yet in the release</a:t>
            </a:r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931156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E440D-1C10-087E-E1A7-8CCA7CEC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on </a:t>
            </a:r>
            <a:r>
              <a:rPr lang="en-US" dirty="0" err="1"/>
              <a:t>autodoc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F286D-9FA2-882A-AD27-ACBA439C0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fr-FR" dirty="0" err="1"/>
              <a:t>Example</a:t>
            </a:r>
            <a:r>
              <a:rPr lang="fr-FR" dirty="0"/>
              <a:t> class: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class </a:t>
            </a:r>
            <a:r>
              <a:rPr lang="fr-FR" dirty="0" err="1"/>
              <a:t>BremsstrahlungSplittingActor</a:t>
            </a:r>
            <a:r>
              <a:rPr lang="fr-FR" dirty="0"/>
              <a:t>(</a:t>
            </a:r>
            <a:br>
              <a:rPr lang="fr-FR" dirty="0"/>
            </a:br>
            <a:r>
              <a:rPr lang="fr-FR" dirty="0"/>
              <a:t>    </a:t>
            </a:r>
            <a:r>
              <a:rPr lang="fr-FR" dirty="0" err="1"/>
              <a:t>SplitProcessActorBase</a:t>
            </a:r>
            <a:r>
              <a:rPr lang="fr-FR" dirty="0"/>
              <a:t>, g4.GateBremsstrahlungSplittingOptrActor</a:t>
            </a:r>
            <a:br>
              <a:rPr lang="fr-FR" dirty="0"/>
            </a:br>
            <a:r>
              <a:rPr lang="fr-FR" dirty="0"/>
              <a:t>):</a:t>
            </a:r>
            <a:br>
              <a:rPr lang="fr-FR" dirty="0"/>
            </a:br>
            <a:r>
              <a:rPr lang="fr-FR" dirty="0"/>
              <a:t>    </a:t>
            </a:r>
            <a:r>
              <a:rPr lang="fr-FR" i="1" dirty="0"/>
              <a:t>"""</a:t>
            </a:r>
            <a:br>
              <a:rPr lang="fr-FR" i="1" dirty="0"/>
            </a:br>
            <a:r>
              <a:rPr lang="fr-FR" i="1" dirty="0"/>
              <a:t>    This </a:t>
            </a:r>
            <a:r>
              <a:rPr lang="fr-FR" i="1" dirty="0" err="1"/>
              <a:t>splitting</a:t>
            </a:r>
            <a:r>
              <a:rPr lang="fr-FR" i="1" dirty="0"/>
              <a:t> </a:t>
            </a:r>
            <a:r>
              <a:rPr lang="fr-FR" i="1" dirty="0" err="1"/>
              <a:t>actor</a:t>
            </a:r>
            <a:r>
              <a:rPr lang="fr-FR" i="1" dirty="0"/>
              <a:t> </a:t>
            </a:r>
            <a:r>
              <a:rPr lang="fr-FR" i="1" dirty="0" err="1"/>
              <a:t>enables</a:t>
            </a:r>
            <a:r>
              <a:rPr lang="fr-FR" i="1" dirty="0"/>
              <a:t> </a:t>
            </a:r>
            <a:r>
              <a:rPr lang="fr-FR" i="1" dirty="0" err="1"/>
              <a:t>process-based</a:t>
            </a:r>
            <a:r>
              <a:rPr lang="fr-FR" i="1" dirty="0"/>
              <a:t> </a:t>
            </a:r>
            <a:r>
              <a:rPr lang="fr-FR" i="1" dirty="0" err="1"/>
              <a:t>splitting</a:t>
            </a:r>
            <a:r>
              <a:rPr lang="fr-FR" i="1" dirty="0"/>
              <a:t> </a:t>
            </a:r>
            <a:r>
              <a:rPr lang="fr-FR" i="1" dirty="0" err="1"/>
              <a:t>specifically</a:t>
            </a:r>
            <a:r>
              <a:rPr lang="fr-FR" i="1" dirty="0"/>
              <a:t> for </a:t>
            </a:r>
            <a:r>
              <a:rPr lang="fr-FR" i="1" dirty="0" err="1"/>
              <a:t>bremsstrahlung</a:t>
            </a:r>
            <a:r>
              <a:rPr lang="fr-FR" i="1" dirty="0"/>
              <a:t> </a:t>
            </a:r>
            <a:r>
              <a:rPr lang="fr-FR" i="1" dirty="0" err="1"/>
              <a:t>process</a:t>
            </a:r>
            <a:r>
              <a:rPr lang="fr-FR" i="1" dirty="0"/>
              <a:t>. </a:t>
            </a:r>
            <a:r>
              <a:rPr lang="fr-FR" i="1" dirty="0" err="1"/>
              <a:t>Each</a:t>
            </a:r>
            <a:r>
              <a:rPr lang="fr-FR" i="1" dirty="0"/>
              <a:t> time a </a:t>
            </a:r>
            <a:r>
              <a:rPr lang="fr-FR" i="1" dirty="0" err="1"/>
              <a:t>Brem</a:t>
            </a:r>
            <a:br>
              <a:rPr lang="fr-FR" i="1" dirty="0"/>
            </a:br>
            <a:r>
              <a:rPr lang="fr-FR" i="1" dirty="0"/>
              <a:t>    </a:t>
            </a:r>
            <a:r>
              <a:rPr lang="fr-FR" i="1" dirty="0" err="1"/>
              <a:t>process</a:t>
            </a:r>
            <a:r>
              <a:rPr lang="fr-FR" i="1" dirty="0"/>
              <a:t> </a:t>
            </a:r>
            <a:r>
              <a:rPr lang="fr-FR" i="1" dirty="0" err="1"/>
              <a:t>occurs</a:t>
            </a:r>
            <a:r>
              <a:rPr lang="fr-FR" i="1" dirty="0"/>
              <a:t>, </a:t>
            </a:r>
            <a:r>
              <a:rPr lang="fr-FR" i="1" dirty="0" err="1"/>
              <a:t>its</a:t>
            </a:r>
            <a:r>
              <a:rPr lang="fr-FR" i="1" dirty="0"/>
              <a:t> </a:t>
            </a:r>
            <a:r>
              <a:rPr lang="fr-FR" i="1" dirty="0" err="1"/>
              <a:t>behavior</a:t>
            </a:r>
            <a:r>
              <a:rPr lang="fr-FR" i="1" dirty="0"/>
              <a:t> </a:t>
            </a:r>
            <a:r>
              <a:rPr lang="fr-FR" i="1" dirty="0" err="1"/>
              <a:t>is</a:t>
            </a:r>
            <a:r>
              <a:rPr lang="fr-FR" i="1" dirty="0"/>
              <a:t> </a:t>
            </a:r>
            <a:r>
              <a:rPr lang="fr-FR" i="1" dirty="0" err="1"/>
              <a:t>modified</a:t>
            </a:r>
            <a:r>
              <a:rPr lang="fr-FR" i="1" dirty="0"/>
              <a:t> by </a:t>
            </a:r>
            <a:r>
              <a:rPr lang="fr-FR" i="1" dirty="0" err="1"/>
              <a:t>generating</a:t>
            </a:r>
            <a:r>
              <a:rPr lang="fr-FR" i="1" dirty="0"/>
              <a:t> multiple </a:t>
            </a:r>
            <a:r>
              <a:rPr lang="fr-FR" i="1" dirty="0" err="1"/>
              <a:t>secondary</a:t>
            </a:r>
            <a:r>
              <a:rPr lang="fr-FR" i="1" dirty="0"/>
              <a:t> </a:t>
            </a:r>
            <a:r>
              <a:rPr lang="fr-FR" i="1" dirty="0" err="1"/>
              <a:t>Brem</a:t>
            </a:r>
            <a:r>
              <a:rPr lang="fr-FR" i="1" dirty="0"/>
              <a:t> </a:t>
            </a:r>
            <a:r>
              <a:rPr lang="fr-FR" i="1" dirty="0" err="1"/>
              <a:t>scattering</a:t>
            </a:r>
            <a:r>
              <a:rPr lang="fr-FR" i="1" dirty="0"/>
              <a:t> </a:t>
            </a:r>
            <a:r>
              <a:rPr lang="fr-FR" i="1" dirty="0" err="1"/>
              <a:t>tracks</a:t>
            </a:r>
            <a:br>
              <a:rPr lang="fr-FR" i="1" dirty="0"/>
            </a:br>
            <a:r>
              <a:rPr lang="fr-FR" i="1" dirty="0"/>
              <a:t>    (</a:t>
            </a:r>
            <a:r>
              <a:rPr lang="fr-FR" i="1" dirty="0" err="1"/>
              <a:t>splitting</a:t>
            </a:r>
            <a:r>
              <a:rPr lang="fr-FR" i="1" dirty="0"/>
              <a:t> factor) </a:t>
            </a:r>
            <a:r>
              <a:rPr lang="fr-FR" i="1" dirty="0" err="1"/>
              <a:t>attached</a:t>
            </a:r>
            <a:r>
              <a:rPr lang="fr-FR" i="1" dirty="0"/>
              <a:t> to  the initial </a:t>
            </a:r>
            <a:r>
              <a:rPr lang="fr-FR" i="1" dirty="0" err="1"/>
              <a:t>charged</a:t>
            </a:r>
            <a:r>
              <a:rPr lang="fr-FR" i="1" dirty="0"/>
              <a:t> </a:t>
            </a:r>
            <a:r>
              <a:rPr lang="fr-FR" i="1" dirty="0" err="1"/>
              <a:t>particle</a:t>
            </a:r>
            <a:r>
              <a:rPr lang="fr-FR" i="1" dirty="0"/>
              <a:t>.</a:t>
            </a:r>
            <a:br>
              <a:rPr lang="fr-FR" i="1" dirty="0"/>
            </a:br>
            <a:br>
              <a:rPr lang="fr-FR" i="1" dirty="0"/>
            </a:br>
            <a:r>
              <a:rPr lang="fr-FR" i="1" dirty="0"/>
              <a:t>    This </a:t>
            </a:r>
            <a:r>
              <a:rPr lang="fr-FR" i="1" dirty="0" err="1"/>
              <a:t>actor</a:t>
            </a:r>
            <a:r>
              <a:rPr lang="fr-FR" i="1" dirty="0"/>
              <a:t> </a:t>
            </a:r>
            <a:r>
              <a:rPr lang="fr-FR" i="1" dirty="0" err="1"/>
              <a:t>is</a:t>
            </a:r>
            <a:r>
              <a:rPr lang="fr-FR" i="1" dirty="0"/>
              <a:t> not </a:t>
            </a:r>
            <a:r>
              <a:rPr lang="fr-FR" i="1" dirty="0" err="1"/>
              <a:t>really</a:t>
            </a:r>
            <a:r>
              <a:rPr lang="fr-FR" i="1" dirty="0"/>
              <a:t> </a:t>
            </a:r>
            <a:r>
              <a:rPr lang="fr-FR" i="1" dirty="0" err="1"/>
              <a:t>needed</a:t>
            </a:r>
            <a:r>
              <a:rPr lang="fr-FR" i="1" dirty="0"/>
              <a:t> as Geant4 </a:t>
            </a:r>
            <a:r>
              <a:rPr lang="fr-FR" i="1" dirty="0" err="1"/>
              <a:t>already</a:t>
            </a:r>
            <a:r>
              <a:rPr lang="fr-FR" i="1" dirty="0"/>
              <a:t> propose </a:t>
            </a:r>
            <a:r>
              <a:rPr lang="fr-FR" i="1" dirty="0" err="1"/>
              <a:t>this</a:t>
            </a:r>
            <a:r>
              <a:rPr lang="fr-FR" i="1" dirty="0"/>
              <a:t> </a:t>
            </a:r>
            <a:r>
              <a:rPr lang="fr-FR" i="1" dirty="0" err="1"/>
              <a:t>with</a:t>
            </a:r>
            <a:r>
              <a:rPr lang="fr-FR" i="1" dirty="0"/>
              <a:t>:</a:t>
            </a:r>
            <a:br>
              <a:rPr lang="fr-FR" i="1" dirty="0"/>
            </a:br>
            <a:r>
              <a:rPr lang="fr-FR" i="1" dirty="0"/>
              <a:t>    /</a:t>
            </a:r>
            <a:r>
              <a:rPr lang="fr-FR" i="1" dirty="0" err="1"/>
              <a:t>process</a:t>
            </a:r>
            <a:r>
              <a:rPr lang="fr-FR" i="1" dirty="0"/>
              <a:t>/</a:t>
            </a:r>
            <a:r>
              <a:rPr lang="fr-FR" i="1" dirty="0" err="1"/>
              <a:t>em</a:t>
            </a:r>
            <a:r>
              <a:rPr lang="fr-FR" i="1" dirty="0"/>
              <a:t>/</a:t>
            </a:r>
            <a:r>
              <a:rPr lang="fr-FR" i="1" dirty="0" err="1"/>
              <a:t>setSecBiasing</a:t>
            </a:r>
            <a:r>
              <a:rPr lang="fr-FR" i="1" dirty="0"/>
              <a:t> </a:t>
            </a:r>
            <a:r>
              <a:rPr lang="fr-FR" i="1" dirty="0" err="1"/>
              <a:t>eBrem</a:t>
            </a:r>
            <a:r>
              <a:rPr lang="fr-FR" i="1" dirty="0"/>
              <a:t> </a:t>
            </a:r>
            <a:r>
              <a:rPr lang="fr-FR" i="1" dirty="0" err="1"/>
              <a:t>my_region</a:t>
            </a:r>
            <a:r>
              <a:rPr lang="fr-FR" i="1" dirty="0"/>
              <a:t> 100 50 MeV</a:t>
            </a:r>
            <a:br>
              <a:rPr lang="fr-FR" i="1" dirty="0"/>
            </a:br>
            <a:r>
              <a:rPr lang="fr-FR" i="1" dirty="0"/>
              <a:t>    But </a:t>
            </a:r>
            <a:r>
              <a:rPr lang="fr-FR" i="1" dirty="0" err="1"/>
              <a:t>we</a:t>
            </a:r>
            <a:r>
              <a:rPr lang="fr-FR" i="1" dirty="0"/>
              <a:t> use </a:t>
            </a:r>
            <a:r>
              <a:rPr lang="fr-FR" i="1" dirty="0" err="1"/>
              <a:t>it</a:t>
            </a:r>
            <a:r>
              <a:rPr lang="fr-FR" i="1" dirty="0"/>
              <a:t> as a test/</a:t>
            </a:r>
            <a:r>
              <a:rPr lang="fr-FR" i="1" dirty="0" err="1"/>
              <a:t>example</a:t>
            </a:r>
            <a:r>
              <a:rPr lang="fr-FR" i="1" dirty="0"/>
              <a:t>.</a:t>
            </a:r>
            <a:br>
              <a:rPr lang="fr-FR" i="1" dirty="0"/>
            </a:br>
            <a:br>
              <a:rPr lang="fr-FR" i="1" dirty="0"/>
            </a:br>
            <a:r>
              <a:rPr lang="fr-FR" i="1" dirty="0"/>
              <a:t>    """</a:t>
            </a:r>
            <a:br>
              <a:rPr lang="fr-FR" i="1" dirty="0"/>
            </a:br>
            <a:br>
              <a:rPr lang="fr-FR" i="1" dirty="0"/>
            </a:br>
            <a:r>
              <a:rPr lang="fr-FR" i="1" dirty="0"/>
              <a:t>    </a:t>
            </a:r>
            <a:r>
              <a:rPr lang="fr-FR" dirty="0"/>
              <a:t># </a:t>
            </a:r>
            <a:r>
              <a:rPr lang="fr-FR" dirty="0" err="1"/>
              <a:t>hints</a:t>
            </a:r>
            <a:r>
              <a:rPr lang="fr-FR" dirty="0"/>
              <a:t> for IDE</a:t>
            </a:r>
            <a:br>
              <a:rPr lang="fr-FR" dirty="0"/>
            </a:br>
            <a:r>
              <a:rPr lang="fr-FR" dirty="0"/>
              <a:t>    </a:t>
            </a:r>
            <a:r>
              <a:rPr lang="fr-FR" dirty="0" err="1"/>
              <a:t>processes</a:t>
            </a:r>
            <a:r>
              <a:rPr lang="fr-FR" dirty="0"/>
              <a:t>: </a:t>
            </a:r>
            <a:r>
              <a:rPr lang="fr-FR" dirty="0" err="1"/>
              <a:t>list</a:t>
            </a:r>
            <a:br>
              <a:rPr lang="fr-FR" dirty="0"/>
            </a:br>
            <a:br>
              <a:rPr lang="fr-FR" dirty="0"/>
            </a:br>
            <a:r>
              <a:rPr lang="fr-FR" dirty="0"/>
              <a:t>    </a:t>
            </a:r>
            <a:r>
              <a:rPr lang="fr-FR" dirty="0" err="1"/>
              <a:t>user_info_defaults</a:t>
            </a:r>
            <a:r>
              <a:rPr lang="fr-FR" dirty="0"/>
              <a:t> = {</a:t>
            </a:r>
            <a:br>
              <a:rPr lang="fr-FR" dirty="0"/>
            </a:br>
            <a:r>
              <a:rPr lang="fr-FR" dirty="0"/>
              <a:t>        "</a:t>
            </a:r>
            <a:r>
              <a:rPr lang="fr-FR" dirty="0" err="1"/>
              <a:t>processes</a:t>
            </a:r>
            <a:r>
              <a:rPr lang="fr-FR" dirty="0"/>
              <a:t>": (</a:t>
            </a:r>
            <a:br>
              <a:rPr lang="fr-FR" dirty="0"/>
            </a:br>
            <a:r>
              <a:rPr lang="fr-FR" dirty="0"/>
              <a:t>            ["</a:t>
            </a:r>
            <a:r>
              <a:rPr lang="fr-FR" dirty="0" err="1"/>
              <a:t>eBrem</a:t>
            </a:r>
            <a:r>
              <a:rPr lang="fr-FR" dirty="0"/>
              <a:t>"],</a:t>
            </a:r>
            <a:br>
              <a:rPr lang="fr-FR" dirty="0"/>
            </a:br>
            <a:r>
              <a:rPr lang="fr-FR" dirty="0"/>
              <a:t>            {</a:t>
            </a:r>
            <a:br>
              <a:rPr lang="fr-FR" dirty="0"/>
            </a:br>
            <a:r>
              <a:rPr lang="fr-FR" dirty="0"/>
              <a:t>                "doc": "</a:t>
            </a:r>
            <a:r>
              <a:rPr lang="fr-FR" dirty="0" err="1"/>
              <a:t>Specifies</a:t>
            </a:r>
            <a:r>
              <a:rPr lang="fr-FR" dirty="0"/>
              <a:t> the </a:t>
            </a:r>
            <a:r>
              <a:rPr lang="fr-FR" dirty="0" err="1"/>
              <a:t>process</a:t>
            </a:r>
            <a:r>
              <a:rPr lang="fr-FR" dirty="0"/>
              <a:t> split by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actor</a:t>
            </a:r>
            <a:r>
              <a:rPr lang="fr-FR" dirty="0"/>
              <a:t>. This </a:t>
            </a:r>
            <a:r>
              <a:rPr lang="fr-FR" dirty="0" err="1"/>
              <a:t>parameter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set to </a:t>
            </a:r>
            <a:r>
              <a:rPr lang="fr-FR" dirty="0" err="1"/>
              <a:t>eBrem</a:t>
            </a:r>
            <a:r>
              <a:rPr lang="fr-FR" dirty="0"/>
              <a:t>, as the </a:t>
            </a:r>
            <a:r>
              <a:rPr lang="fr-FR" dirty="0" err="1"/>
              <a:t>actor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specifically</a:t>
            </a:r>
            <a:r>
              <a:rPr lang="fr-FR" dirty="0"/>
              <a:t> </a:t>
            </a:r>
            <a:r>
              <a:rPr lang="fr-FR" dirty="0" err="1"/>
              <a:t>developed</a:t>
            </a:r>
            <a:r>
              <a:rPr lang="fr-FR" dirty="0"/>
              <a:t> for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process</a:t>
            </a:r>
            <a:r>
              <a:rPr lang="fr-FR" dirty="0"/>
              <a:t>. It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recommended</a:t>
            </a:r>
            <a:r>
              <a:rPr lang="fr-FR" dirty="0"/>
              <a:t> not to </a:t>
            </a:r>
            <a:r>
              <a:rPr lang="fr-FR" dirty="0" err="1"/>
              <a:t>modify</a:t>
            </a:r>
            <a:r>
              <a:rPr lang="fr-FR" dirty="0"/>
              <a:t> </a:t>
            </a:r>
            <a:r>
              <a:rPr lang="fr-FR" dirty="0" err="1"/>
              <a:t>this</a:t>
            </a:r>
            <a:r>
              <a:rPr lang="fr-FR" dirty="0"/>
              <a:t> setting.",</a:t>
            </a:r>
            <a:br>
              <a:rPr lang="fr-FR" dirty="0"/>
            </a:br>
            <a:r>
              <a:rPr lang="fr-FR" dirty="0"/>
              <a:t>            },</a:t>
            </a:r>
            <a:br>
              <a:rPr lang="fr-FR" dirty="0"/>
            </a:br>
            <a:r>
              <a:rPr lang="fr-FR" dirty="0"/>
              <a:t>        ),</a:t>
            </a:r>
            <a:br>
              <a:rPr lang="fr-FR" dirty="0"/>
            </a:br>
            <a:r>
              <a:rPr lang="fr-FR" dirty="0"/>
              <a:t>    }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565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E440D-1C10-087E-E1A7-8CCA7CEC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on </a:t>
            </a:r>
            <a:r>
              <a:rPr lang="en-US" dirty="0" err="1"/>
              <a:t>autodoc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F286D-9FA2-882A-AD27-ACBA439C0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In the documentation source file:</a:t>
            </a:r>
          </a:p>
          <a:p>
            <a:pPr marL="0" indent="0">
              <a:buNone/>
            </a:pPr>
            <a:r>
              <a:rPr lang="fr-FR" dirty="0"/>
              <a:t>Reference</a:t>
            </a:r>
            <a:br>
              <a:rPr lang="fr-FR" dirty="0"/>
            </a:br>
            <a:r>
              <a:rPr lang="fr-FR" dirty="0"/>
              <a:t>~~~~~~~~~</a:t>
            </a:r>
            <a:br>
              <a:rPr lang="fr-FR" dirty="0"/>
            </a:br>
            <a:br>
              <a:rPr lang="fr-FR" dirty="0"/>
            </a:br>
            <a:r>
              <a:rPr lang="fr-FR" dirty="0"/>
              <a:t>.. </a:t>
            </a:r>
            <a:r>
              <a:rPr lang="fr-FR" dirty="0" err="1"/>
              <a:t>autoclass</a:t>
            </a:r>
            <a:r>
              <a:rPr lang="fr-FR" dirty="0"/>
              <a:t>:: </a:t>
            </a:r>
            <a:r>
              <a:rPr lang="fr-FR" dirty="0" err="1"/>
              <a:t>opengate.actors.miscactors.ComptSplittingActor</a:t>
            </a:r>
            <a:endParaRPr lang="fr-F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281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E440D-1C10-087E-E1A7-8CCA7CEC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on </a:t>
            </a:r>
            <a:r>
              <a:rPr lang="en-US" dirty="0" err="1"/>
              <a:t>autodoc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F286D-9FA2-882A-AD27-ACBA439C0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This </a:t>
            </a:r>
            <a:r>
              <a:rPr lang="fr-FR" dirty="0" err="1"/>
              <a:t>generates</a:t>
            </a:r>
            <a:r>
              <a:rPr lang="fr-FR" dirty="0"/>
              <a:t>: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en-US" dirty="0"/>
              <a:t>Important: </a:t>
            </a:r>
          </a:p>
          <a:p>
            <a:pPr marL="0" indent="0">
              <a:buNone/>
            </a:pPr>
            <a:r>
              <a:rPr lang="en-US" dirty="0"/>
              <a:t>Write meaningful parameter</a:t>
            </a:r>
            <a:br>
              <a:rPr lang="en-US" dirty="0"/>
            </a:br>
            <a:r>
              <a:rPr lang="en-US" dirty="0"/>
              <a:t>descriptions.</a:t>
            </a:r>
            <a:endParaRPr lang="fr-F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9CCCE9-DCBA-9E49-8190-B84730BDD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9645" y="831850"/>
            <a:ext cx="5610226" cy="39654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67ED9D-611C-314F-9E91-331FAAEE63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645" y="5219700"/>
            <a:ext cx="5624155" cy="120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895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2FDD-E7EB-5D43-A09F-4CD46D2BD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Consolidation, WIP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F1BEE-40CA-86B5-709B-CF0E0A617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FR" dirty="0"/>
              <a:t>Digitizers: coinc sorter, pile-up, dead time</a:t>
            </a:r>
          </a:p>
          <a:p>
            <a:r>
              <a:rPr lang="en-FR" dirty="0"/>
              <a:t>Bug optical materials for voxel: WIP</a:t>
            </a:r>
          </a:p>
          <a:p>
            <a:r>
              <a:rPr lang="en-FR" dirty="0"/>
              <a:t>Source decay: WIP</a:t>
            </a:r>
          </a:p>
          <a:p>
            <a:r>
              <a:rPr lang="en-FR" dirty="0"/>
              <a:t>Production cut issue ? (Martina)</a:t>
            </a:r>
          </a:p>
          <a:p>
            <a:r>
              <a:rPr lang="en-FR" dirty="0"/>
              <a:t>Contrib: Derenzo phantom</a:t>
            </a:r>
          </a:p>
          <a:p>
            <a:r>
              <a:rPr lang="en-FR" dirty="0"/>
              <a:t>Contrib: Carm</a:t>
            </a:r>
          </a:p>
          <a:p>
            <a:endParaRPr lang="en-FR" dirty="0"/>
          </a:p>
          <a:p>
            <a:r>
              <a:rPr lang="en-FR" dirty="0"/>
              <a:t>Future : generic filters, multiprocess (multicpu) … </a:t>
            </a:r>
          </a:p>
        </p:txBody>
      </p:sp>
    </p:spTree>
    <p:extLst>
      <p:ext uri="{BB962C8B-B14F-4D97-AF65-F5344CB8AC3E}">
        <p14:creationId xmlns:p14="http://schemas.microsoft.com/office/powerpoint/2010/main" val="4205031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0CE98-1C6B-F62D-7082-9CE8C6374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between </a:t>
            </a:r>
            <a:r>
              <a:rPr lang="en-FR"/>
              <a:t>Gate </a:t>
            </a:r>
            <a:br>
              <a:rPr lang="en-US" dirty="0"/>
            </a:br>
            <a:r>
              <a:rPr lang="en-US" dirty="0"/>
              <a:t>and </a:t>
            </a:r>
            <a:r>
              <a:rPr lang="en-FR"/>
              <a:t>Reconstruction soft</a:t>
            </a:r>
            <a:r>
              <a:rPr lang="en-US" dirty="0"/>
              <a:t>ware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73B59-F73E-6FB2-4C6B-86409FE2A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FR" dirty="0"/>
              <a:t>Work in progress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Castor: </a:t>
            </a:r>
            <a:r>
              <a:rPr lang="en-FR" dirty="0"/>
              <a:t>discussion with Thibault Merlin, PET. </a:t>
            </a:r>
            <a:r>
              <a:rPr lang="en-FR" dirty="0">
                <a:solidFill>
                  <a:srgbClr val="FF0000"/>
                </a:solidFill>
              </a:rPr>
              <a:t>First version done, still unreleased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PyTomography: </a:t>
            </a:r>
            <a:r>
              <a:rPr lang="en-FR" dirty="0"/>
              <a:t>discussion with Luke Polson, SPECT. </a:t>
            </a:r>
            <a:r>
              <a:rPr lang="en-FR" dirty="0">
                <a:solidFill>
                  <a:srgbClr val="FF0000"/>
                </a:solidFill>
              </a:rPr>
              <a:t>First version done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OpenRTK, </a:t>
            </a:r>
            <a:r>
              <a:rPr lang="en-FR" dirty="0"/>
              <a:t>discussion with Simon Rit, SPECT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Siemens</a:t>
            </a:r>
            <a:r>
              <a:rPr lang="en-FR" dirty="0"/>
              <a:t> o7tools, discussion with Jorge Cabello, PET, not open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Coresi</a:t>
            </a:r>
            <a:r>
              <a:rPr lang="en-FR" dirty="0"/>
              <a:t> (Ane, Voichita) for Compton Camera. Will be done during the AIDER project</a:t>
            </a:r>
          </a:p>
          <a:p>
            <a:endParaRPr lang="en-GB" dirty="0"/>
          </a:p>
          <a:p>
            <a:r>
              <a:rPr lang="en-GB" dirty="0"/>
              <a:t>List mode format ? </a:t>
            </a:r>
          </a:p>
          <a:p>
            <a:r>
              <a:rPr lang="en-GB" dirty="0"/>
              <a:t>Attenuation map: </a:t>
            </a:r>
            <a:r>
              <a:rPr lang="en-GB" dirty="0">
                <a:solidFill>
                  <a:srgbClr val="FF0000"/>
                </a:solidFill>
              </a:rPr>
              <a:t>DONE, but doc not up to date</a:t>
            </a:r>
          </a:p>
          <a:p>
            <a:r>
              <a:rPr lang="en-GB" dirty="0"/>
              <a:t>W</a:t>
            </a:r>
            <a:r>
              <a:rPr lang="en-FR" dirty="0"/>
              <a:t>orking on json file with parameters needed as input</a:t>
            </a:r>
          </a:p>
          <a:p>
            <a:r>
              <a:rPr lang="en-FR" dirty="0"/>
              <a:t>Image or/and Root file format</a:t>
            </a:r>
          </a:p>
          <a:p>
            <a:r>
              <a:rPr lang="en-FR" dirty="0"/>
              <a:t>Future ETSI format for PET </a:t>
            </a:r>
          </a:p>
        </p:txBody>
      </p:sp>
    </p:spTree>
    <p:extLst>
      <p:ext uri="{BB962C8B-B14F-4D97-AF65-F5344CB8AC3E}">
        <p14:creationId xmlns:p14="http://schemas.microsoft.com/office/powerpoint/2010/main" val="40986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58DE9-4231-7C3F-6EA7-2CE493B5C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Filters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87097-DED0-900E-C42A-A11858E67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3200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Currently: </a:t>
            </a:r>
          </a:p>
          <a:p>
            <a:r>
              <a:rPr lang="en-US" dirty="0"/>
              <a:t>Filter provides “accept” or “reject” at the beginning of the </a:t>
            </a:r>
            <a:r>
              <a:rPr lang="en-US" dirty="0" err="1"/>
              <a:t>SteppingAction</a:t>
            </a:r>
            <a:r>
              <a:rPr lang="en-US" dirty="0"/>
              <a:t>. </a:t>
            </a:r>
          </a:p>
          <a:p>
            <a:r>
              <a:rPr lang="en-US" dirty="0"/>
              <a:t>Filters can be combined with “or” or “and”. </a:t>
            </a:r>
          </a:p>
          <a:p>
            <a:r>
              <a:rPr lang="en-US" dirty="0"/>
              <a:t>Complex mixing like: </a:t>
            </a:r>
            <a:r>
              <a:rPr lang="en-US" i="1" dirty="0"/>
              <a:t>(f1 and f2) or f3 </a:t>
            </a:r>
            <a:r>
              <a:rPr lang="en-US" dirty="0"/>
              <a:t>is not possible at the moment</a:t>
            </a:r>
          </a:p>
          <a:p>
            <a:r>
              <a:rPr lang="en-US" dirty="0"/>
              <a:t>Currently available filters: </a:t>
            </a:r>
          </a:p>
          <a:p>
            <a:pPr lvl="1"/>
            <a:r>
              <a:rPr lang="fr-FR" dirty="0" err="1"/>
              <a:t>ParticleFilter</a:t>
            </a:r>
            <a:endParaRPr lang="fr-FR" dirty="0"/>
          </a:p>
          <a:p>
            <a:pPr lvl="1"/>
            <a:r>
              <a:rPr lang="fr-FR" dirty="0" err="1"/>
              <a:t>KineticEnergyFilter</a:t>
            </a:r>
            <a:endParaRPr lang="fr-FR" dirty="0"/>
          </a:p>
          <a:p>
            <a:pPr lvl="1"/>
            <a:r>
              <a:rPr lang="fr-FR" dirty="0" err="1"/>
              <a:t>TrackCreatorProcessFilter</a:t>
            </a:r>
            <a:r>
              <a:rPr lang="fr-FR" dirty="0"/>
              <a:t> </a:t>
            </a:r>
          </a:p>
          <a:p>
            <a:pPr lvl="1"/>
            <a:r>
              <a:rPr lang="fr-FR" dirty="0" err="1"/>
              <a:t>ThresholdAttributeFilter</a:t>
            </a:r>
            <a:r>
              <a:rPr lang="fr-FR" dirty="0"/>
              <a:t> </a:t>
            </a:r>
          </a:p>
          <a:p>
            <a:pPr lvl="1"/>
            <a:r>
              <a:rPr lang="fr-FR" dirty="0" err="1"/>
              <a:t>UnscatteredPrimaryFilter</a:t>
            </a:r>
            <a:endParaRPr lang="fr-FR" dirty="0"/>
          </a:p>
          <a:p>
            <a:r>
              <a:rPr lang="en-US" dirty="0"/>
              <a:t>Which other filters would be useful?</a:t>
            </a:r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4233309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58DE9-4231-7C3F-6EA7-2CE493B5C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Next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87097-DED0-900E-C42A-A11858E67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</a:t>
            </a:r>
            <a:r>
              <a:rPr lang="en-FR" dirty="0"/>
              <a:t>hasespace = compton </a:t>
            </a:r>
            <a:r>
              <a:rPr lang="en-GB" dirty="0"/>
              <a:t>in volume: first version with ”</a:t>
            </a:r>
            <a:r>
              <a:rPr lang="en-GB" dirty="0" err="1"/>
              <a:t>ProcessDefinedStepInVolumeAttribute</a:t>
            </a:r>
            <a:r>
              <a:rPr lang="en-GB" dirty="0"/>
              <a:t>” PR #758.</a:t>
            </a:r>
            <a:r>
              <a:rPr lang="en-GB" dirty="0">
                <a:solidFill>
                  <a:srgbClr val="FF0000"/>
                </a:solidFill>
              </a:rPr>
              <a:t> Doc </a:t>
            </a:r>
            <a:r>
              <a:rPr lang="en-GB" dirty="0" err="1">
                <a:solidFill>
                  <a:srgbClr val="FF0000"/>
                </a:solidFill>
              </a:rPr>
              <a:t>todo</a:t>
            </a:r>
            <a:r>
              <a:rPr lang="en-GB" dirty="0"/>
              <a:t> </a:t>
            </a:r>
            <a:endParaRPr lang="en-FR" dirty="0"/>
          </a:p>
          <a:p>
            <a:r>
              <a:rPr lang="en-GB" dirty="0"/>
              <a:t>M</a:t>
            </a:r>
            <a:r>
              <a:rPr lang="en-FR" dirty="0"/>
              <a:t>ultiprocessing</a:t>
            </a:r>
          </a:p>
          <a:p>
            <a:r>
              <a:rPr lang="en-FR" dirty="0"/>
              <a:t>PET Castor interface</a:t>
            </a:r>
          </a:p>
          <a:p>
            <a:r>
              <a:rPr lang="en-FR" dirty="0"/>
              <a:t>PET digitizers : pile-up and dead-time: </a:t>
            </a:r>
            <a:r>
              <a:rPr lang="fr-FR" dirty="0" err="1">
                <a:solidFill>
                  <a:srgbClr val="FF0000"/>
                </a:solidFill>
              </a:rPr>
              <a:t>T</a:t>
            </a:r>
            <a:r>
              <a:rPr lang="en-FR" dirty="0">
                <a:solidFill>
                  <a:srgbClr val="FF0000"/>
                </a:solidFill>
              </a:rPr>
              <a:t>hiego</a:t>
            </a:r>
            <a:r>
              <a:rPr lang="en-FR" dirty="0"/>
              <a:t> </a:t>
            </a:r>
          </a:p>
          <a:p>
            <a:r>
              <a:rPr lang="en-FR" dirty="0"/>
              <a:t>Better, more </a:t>
            </a:r>
            <a:r>
              <a:rPr lang="en-FR"/>
              <a:t>generic filters</a:t>
            </a:r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4064167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F1FA-19BD-0187-97C6-86BCC9FA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Events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9196F-3900-989F-F572-AB700A427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Jan 31 to Feb 2 	GATE10 Hackathon in Lyon,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Mar 6-8 		Remote training Python data analysis for GATE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Mar 25-26 		GATE10 training in Seoul - South Korea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Apr 1-2 		GATE10 training in Osaka University, Japan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May 22-23 		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OpenGATE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scientific meeting in Paris-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Saclay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July 8-11 		ICCR2024 conference in Lyon,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Oct 31 			GATE User Meeting at IEEE NSS MIC 2024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Nov 20-22 		Remote GATE10 training for advanced dev</a:t>
            </a:r>
          </a:p>
          <a:p>
            <a:pPr marL="0" indent="0">
              <a:buNone/>
            </a:pPr>
            <a:endParaRPr lang="en-FR" sz="2400" dirty="0"/>
          </a:p>
        </p:txBody>
      </p:sp>
    </p:spTree>
    <p:extLst>
      <p:ext uri="{BB962C8B-B14F-4D97-AF65-F5344CB8AC3E}">
        <p14:creationId xmlns:p14="http://schemas.microsoft.com/office/powerpoint/2010/main" val="226029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71B1C-F8DD-E1B8-6E35-410ED7423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F101E-7AEB-2A65-BF93-BF4427BDA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Events 2025-2026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F9093-BCAD-8584-5347-6778F48E5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2025 1-3 April		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Opengate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meeting (Athens)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2025 June			Teaching (remote)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2025 Nov	 		GATE User Meeting at IEEE NSS MIC 2025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2026 3-5 Feb		Hackathon Delft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2026 31 March – 2 April	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Opengate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meeting Strasbourg</a:t>
            </a:r>
          </a:p>
          <a:p>
            <a:endParaRPr lang="en-FR" sz="2400" dirty="0"/>
          </a:p>
        </p:txBody>
      </p:sp>
    </p:spTree>
    <p:extLst>
      <p:ext uri="{BB962C8B-B14F-4D97-AF65-F5344CB8AC3E}">
        <p14:creationId xmlns:p14="http://schemas.microsoft.com/office/powerpoint/2010/main" val="3009717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46B14-D8E6-CD1E-6370-3302129B3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AA6B7-30F4-E98B-4D10-19BCDA0A5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6648A-4C0D-A0E4-83AA-67FAE9A01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Release 10.0.3 	Oct 2025	G4 11.3.2</a:t>
            </a:r>
            <a:endParaRPr lang="en-GB" dirty="0">
              <a:solidFill>
                <a:srgbClr val="FF0000"/>
              </a:solidFill>
            </a:endParaRPr>
          </a:p>
          <a:p>
            <a:r>
              <a:rPr lang="en-GB" dirty="0"/>
              <a:t>Release 10.0.2 	March 2025	G4 11.3</a:t>
            </a:r>
          </a:p>
          <a:p>
            <a:r>
              <a:rPr lang="en-GB" dirty="0"/>
              <a:t>Release 10.0.1 	Jan 2025	G4 11.3</a:t>
            </a:r>
          </a:p>
          <a:p>
            <a:r>
              <a:rPr lang="en-GB" dirty="0"/>
              <a:t>Release 10.0.0 	Nov 2024	G4 11.2</a:t>
            </a:r>
          </a:p>
          <a:p>
            <a:endParaRPr lang="en-GB" dirty="0"/>
          </a:p>
          <a:p>
            <a:r>
              <a:rPr lang="en-GB" dirty="0"/>
              <a:t>Gate10 publications: revision sent</a:t>
            </a:r>
          </a:p>
          <a:p>
            <a:r>
              <a:rPr lang="en-GB" dirty="0"/>
              <a:t>Focus Collection in PMB still open</a:t>
            </a:r>
          </a:p>
          <a:p>
            <a:pPr lvl="1"/>
            <a:r>
              <a:rPr lang="en-GB" dirty="0"/>
              <a:t>Current: 3 already published papers</a:t>
            </a:r>
          </a:p>
          <a:p>
            <a:pPr lvl="1"/>
            <a:r>
              <a:rPr lang="en-GB" dirty="0"/>
              <a:t>Some in writing process</a:t>
            </a:r>
          </a:p>
          <a:p>
            <a:pPr lvl="1"/>
            <a:r>
              <a:rPr lang="en-GB" dirty="0">
                <a:hlinkClick r:id="rId2"/>
              </a:rPr>
              <a:t>https://iopscience.iop.org/collections/pmb-250417-827</a:t>
            </a:r>
            <a:r>
              <a:rPr lang="en-GB" dirty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0663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49038-B059-5859-C8EA-E1364BB2A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Maintenance (mostly done)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3C463-AF53-3468-EF83-3088C1FA7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FR" dirty="0"/>
              <a:t>QT: QT6 + slice visualization</a:t>
            </a:r>
          </a:p>
          <a:p>
            <a:pPr lvl="1"/>
            <a:r>
              <a:rPr lang="en-GB" dirty="0"/>
              <a:t>U</a:t>
            </a:r>
            <a:r>
              <a:rPr lang="en-FR" dirty="0"/>
              <a:t>pdate “manylinux”</a:t>
            </a:r>
          </a:p>
          <a:p>
            <a:pPr lvl="1"/>
            <a:r>
              <a:rPr lang="en-GB" dirty="0"/>
              <a:t>V</a:t>
            </a:r>
            <a:r>
              <a:rPr lang="en-FR" dirty="0"/>
              <a:t>ersion visu (normal) and version “cluster” (no qt, older compat)</a:t>
            </a:r>
          </a:p>
          <a:p>
            <a:r>
              <a:rPr lang="en-FR" dirty="0"/>
              <a:t>ITK update</a:t>
            </a:r>
          </a:p>
          <a:p>
            <a:pPr lvl="1"/>
            <a:r>
              <a:rPr lang="en-GB" dirty="0"/>
              <a:t>n</a:t>
            </a:r>
            <a:r>
              <a:rPr lang="en-FR" dirty="0"/>
              <a:t>umpy &gt;2.0</a:t>
            </a:r>
          </a:p>
          <a:p>
            <a:pPr lvl="1"/>
            <a:r>
              <a:rPr lang="en-GB" dirty="0"/>
              <a:t>B</a:t>
            </a:r>
            <a:r>
              <a:rPr lang="en-FR" dirty="0"/>
              <a:t>ut compatibility issue with pytorch (garf, gaga_phsp)</a:t>
            </a:r>
          </a:p>
          <a:p>
            <a:r>
              <a:rPr lang="en-GB" dirty="0"/>
              <a:t>p</a:t>
            </a:r>
            <a:r>
              <a:rPr lang="en-FR" dirty="0"/>
              <a:t>ybind update</a:t>
            </a:r>
          </a:p>
          <a:p>
            <a:pPr lvl="1"/>
            <a:r>
              <a:rPr lang="en-GB" dirty="0"/>
              <a:t>c</a:t>
            </a:r>
            <a:r>
              <a:rPr lang="en-FR" dirty="0"/>
              <a:t>make compatibility issue</a:t>
            </a:r>
          </a:p>
          <a:p>
            <a:r>
              <a:rPr lang="en-FR" dirty="0"/>
              <a:t>Geant4 11.3.2 (patch)</a:t>
            </a:r>
          </a:p>
          <a:p>
            <a:r>
              <a:rPr lang="en-FR" dirty="0"/>
              <a:t>TLS = loss 10% speed ? </a:t>
            </a:r>
            <a:r>
              <a:rPr lang="en-GB" dirty="0"/>
              <a:t>F</a:t>
            </a:r>
            <a:r>
              <a:rPr lang="en-FR" dirty="0"/>
              <a:t>or wheel (pip) only </a:t>
            </a:r>
          </a:p>
          <a:p>
            <a:pPr lvl="1"/>
            <a:r>
              <a:rPr lang="en-GB" dirty="0"/>
              <a:t>V</a:t>
            </a:r>
            <a:r>
              <a:rPr lang="en-FR" dirty="0"/>
              <a:t>ersion pip : enable TLS G4 option</a:t>
            </a:r>
          </a:p>
          <a:p>
            <a:pPr lvl="1"/>
            <a:r>
              <a:rPr lang="en-GB" dirty="0"/>
              <a:t>R</a:t>
            </a:r>
            <a:r>
              <a:rPr lang="en-FR" dirty="0"/>
              <a:t>emove auto LD_PRELOAD </a:t>
            </a:r>
          </a:p>
          <a:p>
            <a:pPr lvl="1"/>
            <a:r>
              <a:rPr lang="en-FR" dirty="0"/>
              <a:t>Explain in the doc (dev version) ; use dev version if speed is critical</a:t>
            </a:r>
          </a:p>
        </p:txBody>
      </p:sp>
    </p:spTree>
    <p:extLst>
      <p:ext uri="{BB962C8B-B14F-4D97-AF65-F5344CB8AC3E}">
        <p14:creationId xmlns:p14="http://schemas.microsoft.com/office/powerpoint/2010/main" val="1697520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58DE9-4231-7C3F-6EA7-2CE493B5C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Code testing (Thomas)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87097-DED0-900E-C42A-A11858E67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3200"/>
            <a:ext cx="10515600" cy="4351338"/>
          </a:xfrm>
        </p:spPr>
        <p:txBody>
          <a:bodyPr>
            <a:normAutofit/>
          </a:bodyPr>
          <a:lstStyle/>
          <a:p>
            <a:r>
              <a:rPr lang="en-FR"/>
              <a:t>“long test” to be run 1/month on VIP </a:t>
            </a:r>
          </a:p>
          <a:p>
            <a:r>
              <a:rPr lang="en-FR"/>
              <a:t>SPECT complete example</a:t>
            </a:r>
          </a:p>
          <a:p>
            <a:r>
              <a:rPr lang="en-FR"/>
              <a:t>PET complete example</a:t>
            </a:r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4153069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E440D-1C10-087E-E1A7-8CCA7CEC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current issues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F286D-9FA2-882A-AD27-ACBA439C0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Speed of the dose actor: </a:t>
            </a:r>
          </a:p>
          <a:p>
            <a:r>
              <a:rPr lang="en-US" dirty="0"/>
              <a:t>Martina found that the </a:t>
            </a:r>
            <a:r>
              <a:rPr lang="en-US" dirty="0" err="1"/>
              <a:t>DoseActor</a:t>
            </a:r>
            <a:r>
              <a:rPr lang="en-US" dirty="0"/>
              <a:t> is slower in GATE 10 than in GATE 9. </a:t>
            </a:r>
          </a:p>
          <a:p>
            <a:r>
              <a:rPr lang="en-US" dirty="0"/>
              <a:t>Scenario: proton or carbon beam impinging onto a box of water. </a:t>
            </a:r>
          </a:p>
          <a:p>
            <a:r>
              <a:rPr lang="en-US" dirty="0"/>
              <a:t>The difference is seen when dose is rescaled to water. </a:t>
            </a:r>
          </a:p>
          <a:p>
            <a:r>
              <a:rPr lang="en-US" dirty="0"/>
              <a:t>Curious: GATE 10 produces many more neutrons, electrons, and gammas than GATE 9. </a:t>
            </a:r>
          </a:p>
          <a:p>
            <a:r>
              <a:rPr lang="en-US" dirty="0"/>
              <a:t>Maybe an issue with how cuts are handled?</a:t>
            </a:r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1826717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E440D-1C10-087E-E1A7-8CCA7CEC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current issues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F286D-9FA2-882A-AD27-ACBA439C0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Confine source to volume</a:t>
            </a:r>
          </a:p>
          <a:p>
            <a:r>
              <a:rPr lang="en-US" dirty="0" err="1"/>
              <a:t>my_generic_source.position.confine</a:t>
            </a:r>
            <a:r>
              <a:rPr lang="en-US" dirty="0"/>
              <a:t> = “</a:t>
            </a:r>
            <a:r>
              <a:rPr lang="en-US" dirty="0" err="1"/>
              <a:t>my_volume</a:t>
            </a:r>
            <a:r>
              <a:rPr lang="en-US" dirty="0"/>
              <a:t>”</a:t>
            </a:r>
          </a:p>
          <a:p>
            <a:r>
              <a:rPr lang="en-US" dirty="0"/>
              <a:t>Only primaries with primary vertex within volume “</a:t>
            </a:r>
            <a:r>
              <a:rPr lang="en-US" dirty="0" err="1"/>
              <a:t>my_volume</a:t>
            </a:r>
            <a:r>
              <a:rPr lang="en-US" dirty="0"/>
              <a:t>” are tracked. </a:t>
            </a:r>
          </a:p>
          <a:p>
            <a:r>
              <a:rPr lang="en-US" dirty="0"/>
              <a:t>Issue: Visualization shows tracks originating from outside the volume. </a:t>
            </a:r>
          </a:p>
          <a:p>
            <a:endParaRPr lang="en-US" dirty="0"/>
          </a:p>
          <a:p>
            <a:r>
              <a:rPr lang="en-US" dirty="0"/>
              <a:t>-&gt; needs debugging</a:t>
            </a:r>
          </a:p>
        </p:txBody>
      </p:sp>
    </p:spTree>
    <p:extLst>
      <p:ext uri="{BB962C8B-B14F-4D97-AF65-F5344CB8AC3E}">
        <p14:creationId xmlns:p14="http://schemas.microsoft.com/office/powerpoint/2010/main" val="1602441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E440D-1C10-087E-E1A7-8CCA7CEC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open issues</a:t>
            </a:r>
            <a:endParaRPr lang="en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F286D-9FA2-882A-AD27-ACBA439C0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FR"/>
              <a:t>Matthew</a:t>
            </a:r>
            <a:r>
              <a:rPr lang="en-FR" dirty="0"/>
              <a:t>: multi sources issue. </a:t>
            </a:r>
            <a:r>
              <a:rPr lang="en-GB" dirty="0">
                <a:solidFill>
                  <a:schemeClr val="accent2"/>
                </a:solidFill>
              </a:rPr>
              <a:t>B</a:t>
            </a:r>
            <a:r>
              <a:rPr lang="en-FR" dirty="0">
                <a:solidFill>
                  <a:schemeClr val="accent2"/>
                </a:solidFill>
              </a:rPr>
              <a:t>ug found, hard to correct</a:t>
            </a:r>
            <a:r>
              <a:rPr lang="en-FR">
                <a:solidFill>
                  <a:schemeClr val="accent2"/>
                </a:solidFill>
              </a:rPr>
              <a:t>. </a:t>
            </a:r>
            <a:endParaRPr lang="en-US" dirty="0">
              <a:solidFill>
                <a:schemeClr val="accent2"/>
              </a:solidFill>
            </a:endParaRPr>
          </a:p>
          <a:p>
            <a:r>
              <a:rPr lang="en-FR"/>
              <a:t>isomer </a:t>
            </a:r>
            <a:r>
              <a:rPr lang="en-FR" dirty="0"/>
              <a:t>(</a:t>
            </a:r>
            <a:r>
              <a:rPr lang="en-FR"/>
              <a:t>MAV)</a:t>
            </a:r>
            <a:endParaRPr lang="en-US" dirty="0"/>
          </a:p>
          <a:p>
            <a:r>
              <a:rPr lang="en-FR"/>
              <a:t>readthedocs autodoc </a:t>
            </a:r>
            <a:r>
              <a:rPr lang="en-US" dirty="0"/>
              <a:t>bug (Thomas)</a:t>
            </a:r>
            <a:endParaRPr lang="en-FR" dirty="0"/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994005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32664</TotalTime>
  <Words>1127</Words>
  <Application>Microsoft Macintosh PowerPoint</Application>
  <PresentationFormat>Widescreen</PresentationFormat>
  <Paragraphs>130</Paragraphs>
  <Slides>17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Office-Design</vt:lpstr>
      <vt:lpstr>Agenda – 1 hour</vt:lpstr>
      <vt:lpstr>Events 2024</vt:lpstr>
      <vt:lpstr>Events 2025-2026</vt:lpstr>
      <vt:lpstr>Status</vt:lpstr>
      <vt:lpstr>Maintenance (mostly done)</vt:lpstr>
      <vt:lpstr>Code testing (Thomas)</vt:lpstr>
      <vt:lpstr>Some current issues</vt:lpstr>
      <vt:lpstr>Some current issues</vt:lpstr>
      <vt:lpstr>Other open issues</vt:lpstr>
      <vt:lpstr>Recently completed work</vt:lpstr>
      <vt:lpstr>Focus on autodoc</vt:lpstr>
      <vt:lpstr>Focus on autodoc</vt:lpstr>
      <vt:lpstr>Focus on autodoc</vt:lpstr>
      <vt:lpstr>Consolidation, WIP</vt:lpstr>
      <vt:lpstr>Link between Gate  and Reconstruction software</vt:lpstr>
      <vt:lpstr>Filters</vt:lpstr>
      <vt:lpstr>Next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 hour</dc:title>
  <dc:creator>David Sarrut</dc:creator>
  <cp:lastModifiedBy>Nils Krah</cp:lastModifiedBy>
  <cp:revision>601</cp:revision>
  <cp:lastPrinted>2024-09-19T04:18:06Z</cp:lastPrinted>
  <dcterms:created xsi:type="dcterms:W3CDTF">2020-12-17T07:34:19Z</dcterms:created>
  <dcterms:modified xsi:type="dcterms:W3CDTF">2025-10-29T14:32:09Z</dcterms:modified>
</cp:coreProperties>
</file>