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924" r:id="rId2"/>
    <p:sldId id="994" r:id="rId3"/>
    <p:sldId id="999" r:id="rId4"/>
    <p:sldId id="998" r:id="rId5"/>
    <p:sldId id="1000" r:id="rId6"/>
    <p:sldId id="997" r:id="rId7"/>
    <p:sldId id="977" r:id="rId8"/>
    <p:sldId id="1001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BFEF7"/>
    <a:srgbClr val="DAE3F3"/>
    <a:srgbClr val="DEA6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86"/>
    <p:restoredTop sz="96295"/>
  </p:normalViewPr>
  <p:slideViewPr>
    <p:cSldViewPr snapToGrid="0" snapToObjects="1">
      <p:cViewPr varScale="1">
        <p:scale>
          <a:sx n="192" d="100"/>
          <a:sy n="192" d="100"/>
        </p:scale>
        <p:origin x="50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D8D201-38B6-6645-B08C-6CD13EE9EA24}" type="datetimeFigureOut">
              <a:rPr lang="fr-FR" smtClean="0"/>
              <a:t>19/06/2025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2994F6-BA9C-EE45-B0B0-2E1E4B97397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1349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3707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82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4144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/>
          <p:cNvSpPr/>
          <p:nvPr/>
        </p:nvSpPr>
        <p:spPr>
          <a:xfrm>
            <a:off x="-1" y="1447801"/>
            <a:ext cx="10839453" cy="1654175"/>
          </a:xfrm>
          <a:prstGeom prst="rect">
            <a:avLst/>
          </a:prstGeom>
          <a:gradFill>
            <a:gsLst>
              <a:gs pos="0">
                <a:srgbClr val="0A5A76">
                  <a:alpha val="50998"/>
                </a:srgbClr>
              </a:gs>
              <a:gs pos="100000">
                <a:schemeClr val="accent3">
                  <a:lumOff val="44000"/>
                  <a:alpha val="50998"/>
                </a:schemeClr>
              </a:gs>
            </a:gsLst>
            <a:lin ang="27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defRPr sz="2400">
                <a:latin typeface="Times New Roman"/>
                <a:ea typeface="Times New Roman"/>
                <a:cs typeface="Times New Roman"/>
                <a:sym typeface="Times New Roman"/>
              </a:defRPr>
            </a:pPr>
            <a:endParaRPr sz="2400"/>
          </a:p>
        </p:txBody>
      </p:sp>
      <p:sp>
        <p:nvSpPr>
          <p:cNvPr id="14" name="Oval 7"/>
          <p:cNvSpPr/>
          <p:nvPr/>
        </p:nvSpPr>
        <p:spPr>
          <a:xfrm>
            <a:off x="304800" y="908050"/>
            <a:ext cx="3352800" cy="2514600"/>
          </a:xfrm>
          <a:prstGeom prst="ellipse">
            <a:avLst/>
          </a:prstGeom>
          <a:ln w="12700">
            <a:solidFill>
              <a:srgbClr val="FF9900"/>
            </a:solidFill>
          </a:ln>
        </p:spPr>
        <p:txBody>
          <a:bodyPr lIns="0" tIns="0" rIns="0" bIns="0" anchor="ctr"/>
          <a:lstStyle/>
          <a:p>
            <a:pPr algn="ctr">
              <a:defRPr sz="1800"/>
            </a:pPr>
            <a:endParaRPr sz="1800"/>
          </a:p>
        </p:txBody>
      </p:sp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xfrm>
            <a:off x="1320800" y="1524001"/>
            <a:ext cx="9448800" cy="1470025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algn="ctr">
              <a:defRPr>
                <a:solidFill>
                  <a:srgbClr val="006699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>
              <a:buClrTx/>
              <a:buSzTx/>
              <a:buNone/>
              <a:defRPr>
                <a:solidFill>
                  <a:srgbClr val="FF9900"/>
                </a:solidFill>
              </a:defRPr>
            </a:lvl1pPr>
            <a:lvl2pPr algn="ctr">
              <a:buClrTx/>
              <a:defRPr>
                <a:solidFill>
                  <a:srgbClr val="FF9900"/>
                </a:solidFill>
              </a:defRPr>
            </a:lvl2pPr>
            <a:lvl3pPr algn="ctr">
              <a:buClrTx/>
              <a:defRPr>
                <a:solidFill>
                  <a:srgbClr val="FF9900"/>
                </a:solidFill>
              </a:defRPr>
            </a:lvl3pPr>
            <a:lvl4pPr algn="ctr">
              <a:buClrTx/>
              <a:defRPr>
                <a:solidFill>
                  <a:srgbClr val="FF9900"/>
                </a:solidFill>
              </a:defRPr>
            </a:lvl4pPr>
            <a:lvl5pPr algn="ctr">
              <a:buClrTx/>
              <a:defRPr>
                <a:solidFill>
                  <a:srgbClr val="FF9900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99059" y="6245225"/>
            <a:ext cx="483343" cy="332740"/>
          </a:xfrm>
          <a:prstGeom prst="rect">
            <a:avLst/>
          </a:prstGeom>
        </p:spPr>
        <p:txBody>
          <a:bodyPr/>
          <a:lstStyle>
            <a:lvl1pPr algn="r">
              <a:defRPr sz="1600">
                <a:solidFill>
                  <a:srgbClr val="006699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28600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BE8E3C-138A-8445-8225-BFB3608CF746}"/>
              </a:ext>
            </a:extLst>
          </p:cNvPr>
          <p:cNvSpPr txBox="1"/>
          <p:nvPr userDrawn="1"/>
        </p:nvSpPr>
        <p:spPr>
          <a:xfrm>
            <a:off x="11734824" y="-4207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EB4E723E-706A-8A48-9D0E-8742053DCB1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812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44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8441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908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015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5800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01940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9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821009-C05D-8141-9BE3-95BD83023F28}" type="datetimeFigureOut">
              <a:rPr lang="de-DE" smtClean="0"/>
              <a:pPr/>
              <a:t>19.06.25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4C9F2-C635-BD46-9E22-0A2340622AA8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890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6C2AC-7C0E-F94C-9DF4-14C034DB8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GB" sz="5400"/>
              <a:t>Agenda – 1 hour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203CC5-8B57-427E-B399-7285E15D71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4669" b="-1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CE15B-915B-2948-BD3A-E8D748243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>
            <a:normAutofit/>
          </a:bodyPr>
          <a:lstStyle/>
          <a:p>
            <a:r>
              <a:rPr lang="fr-FR" dirty="0" err="1"/>
              <a:t>Status</a:t>
            </a:r>
            <a:endParaRPr lang="fr-FR" dirty="0"/>
          </a:p>
          <a:p>
            <a:r>
              <a:rPr lang="fr-FR" dirty="0"/>
              <a:t>Work in </a:t>
            </a:r>
            <a:r>
              <a:rPr lang="fr-FR" dirty="0" err="1"/>
              <a:t>progress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67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46B14-D8E6-CD1E-6370-3302129B3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AA6B7-30F4-E98B-4D10-19BCDA0A5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6648A-4C0D-A0E4-83AA-67FAE9A01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/>
              <a:t>Release 10.0.0 (20 </a:t>
            </a:r>
            <a:r>
              <a:rPr lang="fr-FR" dirty="0" err="1"/>
              <a:t>Nov</a:t>
            </a:r>
            <a:r>
              <a:rPr lang="fr-FR" dirty="0"/>
              <a:t> 2024, G4 11.2)</a:t>
            </a:r>
          </a:p>
          <a:p>
            <a:r>
              <a:rPr lang="fr-FR" dirty="0"/>
              <a:t>Release 10.0.1 (7 Jan 2025, G4 11.3)</a:t>
            </a:r>
          </a:p>
          <a:p>
            <a:r>
              <a:rPr lang="fr-FR" dirty="0"/>
              <a:t>Release 10.0.2 (26 March 2025, G4 11.3)</a:t>
            </a:r>
          </a:p>
          <a:p>
            <a:r>
              <a:rPr lang="fr-FR" dirty="0" err="1"/>
              <a:t>Soon</a:t>
            </a:r>
            <a:r>
              <a:rPr lang="fr-FR" dirty="0"/>
              <a:t> 10.0.3, </a:t>
            </a:r>
            <a:r>
              <a:rPr lang="fr-FR" dirty="0" err="1"/>
              <a:t>with</a:t>
            </a:r>
            <a:r>
              <a:rPr lang="fr-FR" dirty="0"/>
              <a:t> G4 11.3.1</a:t>
            </a:r>
          </a:p>
          <a:p>
            <a:endParaRPr lang="fr-FR" dirty="0"/>
          </a:p>
          <a:p>
            <a:r>
              <a:rPr lang="fr-FR" dirty="0"/>
              <a:t>Gate10 publication</a:t>
            </a:r>
          </a:p>
          <a:p>
            <a:pPr lvl="1"/>
            <a:r>
              <a:rPr lang="fr-FR" dirty="0" err="1"/>
              <a:t>Still</a:t>
            </a:r>
            <a:r>
              <a:rPr lang="fr-FR" dirty="0"/>
              <a:t> </a:t>
            </a:r>
            <a:r>
              <a:rPr lang="fr-FR" dirty="0" err="1"/>
              <a:t>work</a:t>
            </a:r>
            <a:r>
              <a:rPr lang="fr-FR" dirty="0"/>
              <a:t> in </a:t>
            </a:r>
            <a:r>
              <a:rPr lang="fr-FR" dirty="0" err="1"/>
              <a:t>progress</a:t>
            </a:r>
            <a:endParaRPr lang="fr-FR" dirty="0"/>
          </a:p>
          <a:p>
            <a:pPr lvl="1"/>
            <a:r>
              <a:rPr lang="fr-FR" dirty="0"/>
              <a:t>Part1: </a:t>
            </a:r>
            <a:r>
              <a:rPr lang="fr-FR" dirty="0" err="1"/>
              <a:t>almost</a:t>
            </a:r>
            <a:r>
              <a:rPr lang="fr-FR" dirty="0"/>
              <a:t> </a:t>
            </a:r>
            <a:r>
              <a:rPr lang="fr-FR" dirty="0" err="1"/>
              <a:t>ready</a:t>
            </a:r>
            <a:endParaRPr lang="fr-FR" dirty="0"/>
          </a:p>
          <a:p>
            <a:pPr lvl="1"/>
            <a:r>
              <a:rPr lang="fr-FR" dirty="0"/>
              <a:t>Part2: </a:t>
            </a:r>
            <a:r>
              <a:rPr lang="fr-FR" dirty="0" err="1"/>
              <a:t>still</a:t>
            </a:r>
            <a:r>
              <a:rPr lang="fr-FR" dirty="0"/>
              <a:t> </a:t>
            </a:r>
            <a:r>
              <a:rPr lang="fr-FR" dirty="0" err="1"/>
              <a:t>writing</a:t>
            </a:r>
            <a:r>
              <a:rPr lang="fr-FR" dirty="0"/>
              <a:t> (discussion)</a:t>
            </a:r>
          </a:p>
          <a:p>
            <a:pPr lvl="1"/>
            <a:r>
              <a:rPr lang="fr-FR" dirty="0"/>
              <a:t>Goal: </a:t>
            </a:r>
            <a:r>
              <a:rPr lang="fr-FR" dirty="0" err="1"/>
              <a:t>early</a:t>
            </a:r>
            <a:r>
              <a:rPr lang="fr-FR" dirty="0"/>
              <a:t> July </a:t>
            </a:r>
          </a:p>
          <a:p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264066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149038-B059-5859-C8EA-E1364BB2A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Maintenance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3C463-AF53-3468-EF83-3088C1FA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FR" dirty="0"/>
              <a:t>QT: QT6 + slice visualization</a:t>
            </a:r>
          </a:p>
          <a:p>
            <a:pPr lvl="1"/>
            <a:r>
              <a:rPr lang="en-GB" dirty="0"/>
              <a:t>U</a:t>
            </a:r>
            <a:r>
              <a:rPr lang="en-FR" dirty="0"/>
              <a:t>pdate “manylinux”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ersion visu (normal) and version “cluster” (no qt, older compat)</a:t>
            </a:r>
          </a:p>
          <a:p>
            <a:r>
              <a:rPr lang="en-FR" dirty="0"/>
              <a:t>ITK update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umpy &gt;2.0</a:t>
            </a:r>
          </a:p>
          <a:p>
            <a:pPr lvl="1"/>
            <a:r>
              <a:rPr lang="en-GB" dirty="0"/>
              <a:t>B</a:t>
            </a:r>
            <a:r>
              <a:rPr lang="en-FR" dirty="0"/>
              <a:t>ut compatibility issue with pytorch (garf, gaga_phsp)</a:t>
            </a:r>
          </a:p>
          <a:p>
            <a:r>
              <a:rPr lang="en-GB" dirty="0"/>
              <a:t>p</a:t>
            </a:r>
            <a:r>
              <a:rPr lang="en-FR" dirty="0"/>
              <a:t>ybind update</a:t>
            </a:r>
          </a:p>
          <a:p>
            <a:pPr lvl="1"/>
            <a:r>
              <a:rPr lang="en-GB" dirty="0"/>
              <a:t>c</a:t>
            </a:r>
            <a:r>
              <a:rPr lang="en-FR" dirty="0"/>
              <a:t>make compatibility issue</a:t>
            </a:r>
          </a:p>
          <a:p>
            <a:r>
              <a:rPr lang="en-FR" dirty="0"/>
              <a:t>Geant4 11.3.1 (patch)</a:t>
            </a:r>
          </a:p>
          <a:p>
            <a:r>
              <a:rPr lang="en-FR" dirty="0"/>
              <a:t>TLS = loss 10% speed ? </a:t>
            </a:r>
            <a:r>
              <a:rPr lang="en-GB" dirty="0"/>
              <a:t>F</a:t>
            </a:r>
            <a:r>
              <a:rPr lang="en-FR" dirty="0"/>
              <a:t>or wheel (pip) only </a:t>
            </a:r>
          </a:p>
          <a:p>
            <a:pPr lvl="1"/>
            <a:r>
              <a:rPr lang="en-GB" dirty="0"/>
              <a:t>V</a:t>
            </a:r>
            <a:r>
              <a:rPr lang="en-FR" dirty="0"/>
              <a:t>ersion pip : enable TLS G4 option</a:t>
            </a:r>
          </a:p>
          <a:p>
            <a:pPr lvl="1"/>
            <a:r>
              <a:rPr lang="en-GB" dirty="0"/>
              <a:t>R</a:t>
            </a:r>
            <a:r>
              <a:rPr lang="en-FR" dirty="0"/>
              <a:t>emove auto LD_PRELOAD </a:t>
            </a:r>
          </a:p>
          <a:p>
            <a:pPr lvl="1"/>
            <a:r>
              <a:rPr lang="en-FR" dirty="0"/>
              <a:t>Explain in the doc (dev version) ; use dev version if speed is critical</a:t>
            </a:r>
          </a:p>
        </p:txBody>
      </p:sp>
    </p:spTree>
    <p:extLst>
      <p:ext uri="{BB962C8B-B14F-4D97-AF65-F5344CB8AC3E}">
        <p14:creationId xmlns:p14="http://schemas.microsoft.com/office/powerpoint/2010/main" val="169752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02FDD-E7EB-5D43-A09F-4CD46D2BD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Consolidation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F1BEE-40CA-86B5-709B-CF0E0A617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err="1"/>
              <a:t>GateProductionAndStoppingActor</a:t>
            </a:r>
            <a:r>
              <a:rPr lang="en-FR" dirty="0"/>
              <a:t>: fixed</a:t>
            </a:r>
          </a:p>
          <a:p>
            <a:r>
              <a:rPr lang="en-FR" dirty="0"/>
              <a:t>Digitizers: coinc sorter, pile-up, dead time, truncated Gauss</a:t>
            </a:r>
          </a:p>
          <a:p>
            <a:r>
              <a:rPr lang="en-FR" dirty="0"/>
              <a:t>Bug optical materials for voxel: WIP</a:t>
            </a:r>
          </a:p>
          <a:p>
            <a:r>
              <a:rPr lang="en-FR" dirty="0"/>
              <a:t>Source decay: WIP</a:t>
            </a:r>
          </a:p>
          <a:p>
            <a:r>
              <a:rPr lang="en-FR" dirty="0"/>
              <a:t>Production cut issue ? (Martina)</a:t>
            </a:r>
          </a:p>
          <a:p>
            <a:r>
              <a:rPr lang="en-FR" dirty="0"/>
              <a:t>Interface with pytomography: 80%</a:t>
            </a:r>
          </a:p>
          <a:p>
            <a:r>
              <a:rPr lang="en-GB" dirty="0"/>
              <a:t>I</a:t>
            </a:r>
            <a:r>
              <a:rPr lang="en-FR" dirty="0"/>
              <a:t>nterface with Castor : postponed (September)</a:t>
            </a:r>
          </a:p>
          <a:p>
            <a:r>
              <a:rPr lang="en-FR" dirty="0"/>
              <a:t>Contrib: Derenzo phantom</a:t>
            </a:r>
          </a:p>
          <a:p>
            <a:r>
              <a:rPr lang="en-FR" dirty="0"/>
              <a:t>Contrib: Carm</a:t>
            </a:r>
          </a:p>
          <a:p>
            <a:endParaRPr lang="en-FR" dirty="0"/>
          </a:p>
          <a:p>
            <a:r>
              <a:rPr lang="en-FR" dirty="0"/>
              <a:t>Future : generic filters, multiprocess (multicpu) … </a:t>
            </a:r>
          </a:p>
        </p:txBody>
      </p:sp>
    </p:spTree>
    <p:extLst>
      <p:ext uri="{BB962C8B-B14F-4D97-AF65-F5344CB8AC3E}">
        <p14:creationId xmlns:p14="http://schemas.microsoft.com/office/powerpoint/2010/main" val="4205031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0D0F0-10B4-2E1C-1C28-435C58F87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AOB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2791E-FF70-15EA-5CA5-042CF90E0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FR" dirty="0"/>
              <a:t>Maastro: neutron. TPS Source not for multi run</a:t>
            </a:r>
          </a:p>
          <a:p>
            <a:pPr lvl="1"/>
            <a:r>
              <a:rPr lang="en-GB" dirty="0" err="1"/>
              <a:t>Phd</a:t>
            </a:r>
            <a:r>
              <a:rPr lang="en-GB" dirty="0"/>
              <a:t> on this topic (Nils)</a:t>
            </a:r>
          </a:p>
          <a:p>
            <a:r>
              <a:rPr lang="en-GB" dirty="0"/>
              <a:t>Olga: GATE9 memory leak </a:t>
            </a:r>
          </a:p>
          <a:p>
            <a:r>
              <a:rPr lang="en-GB" dirty="0"/>
              <a:t>MIC 2025: Olga, Pana (oct2025), Japan</a:t>
            </a:r>
          </a:p>
          <a:p>
            <a:r>
              <a:rPr lang="en-GB" dirty="0"/>
              <a:t>Hackathon: poll ? Automn 2025 ? Nov? </a:t>
            </a:r>
            <a:endParaRPr lang="en-FR" dirty="0"/>
          </a:p>
        </p:txBody>
      </p:sp>
    </p:spTree>
    <p:extLst>
      <p:ext uri="{BB962C8B-B14F-4D97-AF65-F5344CB8AC3E}">
        <p14:creationId xmlns:p14="http://schemas.microsoft.com/office/powerpoint/2010/main" val="1499575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0CE98-1C6B-F62D-7082-9CE8C6374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From Gate to Reconstruction soft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773B59-F73E-6FB2-4C6B-86409FE2A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FR" dirty="0"/>
              <a:t>Work in progress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PyTomography: </a:t>
            </a:r>
            <a:r>
              <a:rPr lang="en-FR" dirty="0"/>
              <a:t>discussion with Luke Polson,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Castor: </a:t>
            </a:r>
            <a:r>
              <a:rPr lang="en-FR" dirty="0"/>
              <a:t>discussion with Thibault Merlin, PET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OpenRTK, </a:t>
            </a:r>
            <a:r>
              <a:rPr lang="en-FR" dirty="0"/>
              <a:t>discussion with Simon Rit, SPECT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Siemens</a:t>
            </a:r>
            <a:r>
              <a:rPr lang="en-FR" dirty="0"/>
              <a:t> o7tools, discussion with Jorge Cabello, PET, not open</a:t>
            </a:r>
          </a:p>
          <a:p>
            <a:pPr marL="0" indent="0">
              <a:buNone/>
            </a:pPr>
            <a:r>
              <a:rPr lang="en-FR" dirty="0">
                <a:solidFill>
                  <a:schemeClr val="accent1"/>
                </a:solidFill>
              </a:rPr>
              <a:t>Coresi</a:t>
            </a:r>
            <a:r>
              <a:rPr lang="en-FR" dirty="0"/>
              <a:t> (Ane, Voichita) for Compton Camera</a:t>
            </a:r>
          </a:p>
          <a:p>
            <a:endParaRPr lang="en-GB" dirty="0"/>
          </a:p>
          <a:p>
            <a:r>
              <a:rPr lang="en-GB" dirty="0"/>
              <a:t>List mode format ? </a:t>
            </a:r>
          </a:p>
          <a:p>
            <a:r>
              <a:rPr lang="en-GB" dirty="0"/>
              <a:t>Attenuation map </a:t>
            </a:r>
          </a:p>
          <a:p>
            <a:r>
              <a:rPr lang="en-GB" dirty="0"/>
              <a:t>W</a:t>
            </a:r>
            <a:r>
              <a:rPr lang="en-FR" dirty="0"/>
              <a:t>orking on json file with parameters needed as input</a:t>
            </a:r>
          </a:p>
          <a:p>
            <a:r>
              <a:rPr lang="en-FR" dirty="0"/>
              <a:t>Image or/and Root file format</a:t>
            </a:r>
          </a:p>
          <a:p>
            <a:r>
              <a:rPr lang="en-FR" dirty="0"/>
              <a:t>Future ETSI format for PET </a:t>
            </a:r>
          </a:p>
        </p:txBody>
      </p:sp>
    </p:spTree>
    <p:extLst>
      <p:ext uri="{BB962C8B-B14F-4D97-AF65-F5344CB8AC3E}">
        <p14:creationId xmlns:p14="http://schemas.microsoft.com/office/powerpoint/2010/main" val="40986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1F1FA-19BD-0187-97C6-86BCC9FA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Events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9196F-3900-989F-F572-AB700A42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Jan 31 to Feb 2 	GATE10 Hackathon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Mar 6-8 		Remote training Python data analysis for GATE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Mar 25-26 		GATE10 training in Seoul - South Korea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Apr 1-2 		GATE10 training in Osaka University, Japan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May 22-23 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scientific meeting in Paris-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Saclay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July 8-11 		ICCR2024 conference in Lyon, France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Oct 31 			GATE User Meeting at IEEE NSS MIC 2024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2024 Nov 20-22 		Remote GATE10 training for advanced dev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1-3 April		</a:t>
            </a:r>
            <a:r>
              <a:rPr lang="en-GB" sz="2400" dirty="0" err="1">
                <a:solidFill>
                  <a:schemeClr val="accent6">
                    <a:lumMod val="75000"/>
                  </a:schemeClr>
                </a:solidFill>
              </a:rPr>
              <a:t>Opengate</a:t>
            </a:r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 meeting (Athens)</a:t>
            </a:r>
          </a:p>
          <a:p>
            <a:r>
              <a:rPr lang="en-GB" sz="2400" dirty="0">
                <a:solidFill>
                  <a:schemeClr val="accent6">
                    <a:lumMod val="75000"/>
                  </a:schemeClr>
                </a:solidFill>
              </a:rPr>
              <a:t>2025 June			Teaching (remote) </a:t>
            </a:r>
          </a:p>
          <a:p>
            <a:endParaRPr lang="en-FR" sz="2400" dirty="0"/>
          </a:p>
        </p:txBody>
      </p:sp>
    </p:spTree>
    <p:extLst>
      <p:ext uri="{BB962C8B-B14F-4D97-AF65-F5344CB8AC3E}">
        <p14:creationId xmlns:p14="http://schemas.microsoft.com/office/powerpoint/2010/main" val="2260295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B0015B-8A33-6B86-270A-44A49C5C3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dirty="0"/>
              <a:t>CCMod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78B25-647D-DA48-B369-4F54486B4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FR" dirty="0"/>
              <a:t>Attributes</a:t>
            </a:r>
          </a:p>
          <a:p>
            <a:pPr lvl="1"/>
            <a:r>
              <a:rPr lang="en-GB" i="1" dirty="0" err="1"/>
              <a:t>SourceEnergy</a:t>
            </a:r>
            <a:r>
              <a:rPr lang="en-GB" dirty="0"/>
              <a:t>, </a:t>
            </a:r>
            <a:r>
              <a:rPr lang="en-GB" i="1" dirty="0" err="1"/>
              <a:t>SourcePosition</a:t>
            </a:r>
            <a:r>
              <a:rPr lang="en-GB" dirty="0"/>
              <a:t>: info at Track creation</a:t>
            </a:r>
          </a:p>
          <a:p>
            <a:pPr lvl="1"/>
            <a:r>
              <a:rPr lang="en-GB" i="1" dirty="0" err="1"/>
              <a:t>SourceName</a:t>
            </a:r>
            <a:r>
              <a:rPr lang="en-GB" dirty="0"/>
              <a:t> </a:t>
            </a:r>
            <a:r>
              <a:rPr lang="en-GB" dirty="0">
                <a:solidFill>
                  <a:srgbClr val="C00000"/>
                </a:solidFill>
              </a:rPr>
              <a:t>(David)</a:t>
            </a:r>
            <a:endParaRPr lang="en-FR" dirty="0">
              <a:solidFill>
                <a:srgbClr val="C00000"/>
              </a:solidFill>
            </a:endParaRPr>
          </a:p>
          <a:p>
            <a:r>
              <a:rPr lang="en-FR" dirty="0"/>
              <a:t>Modules</a:t>
            </a:r>
          </a:p>
          <a:p>
            <a:pPr lvl="1"/>
            <a:r>
              <a:rPr lang="en-FR" i="1" dirty="0"/>
              <a:t>IdealAdder</a:t>
            </a:r>
            <a:r>
              <a:rPr lang="en-FR" dirty="0"/>
              <a:t> : </a:t>
            </a:r>
            <a:r>
              <a:rPr lang="en-GB" dirty="0"/>
              <a:t>I</a:t>
            </a:r>
            <a:r>
              <a:rPr lang="en-FR" dirty="0"/>
              <a:t>nput = hits, output = singles ; Compton -&gt; pos/E+recoil (was adderComptPhotIdeal) ; </a:t>
            </a:r>
            <a:r>
              <a:rPr lang="en-GB" dirty="0" err="1"/>
              <a:t>GateDigitizerAdder</a:t>
            </a:r>
            <a:r>
              <a:rPr lang="en-FR" dirty="0"/>
              <a:t>ComptPhotIdeal</a:t>
            </a:r>
            <a:r>
              <a:rPr lang="en-GB" dirty="0"/>
              <a:t>Actor </a:t>
            </a:r>
            <a:r>
              <a:rPr lang="en-GB" dirty="0">
                <a:solidFill>
                  <a:srgbClr val="C00000"/>
                </a:solidFill>
              </a:rPr>
              <a:t>(</a:t>
            </a:r>
            <a:r>
              <a:rPr lang="en-GB" dirty="0" err="1">
                <a:solidFill>
                  <a:srgbClr val="C00000"/>
                </a:solidFill>
              </a:rPr>
              <a:t>Ane</a:t>
            </a:r>
            <a:r>
              <a:rPr lang="en-GB" dirty="0">
                <a:solidFill>
                  <a:srgbClr val="C00000"/>
                </a:solidFill>
              </a:rPr>
              <a:t>, David)</a:t>
            </a:r>
            <a:endParaRPr lang="en-FR" dirty="0"/>
          </a:p>
          <a:p>
            <a:r>
              <a:rPr lang="en-FR" dirty="0"/>
              <a:t>Coincidences </a:t>
            </a:r>
          </a:p>
          <a:p>
            <a:pPr lvl="1"/>
            <a:r>
              <a:rPr lang="en-GB" dirty="0"/>
              <a:t>O</a:t>
            </a:r>
            <a:r>
              <a:rPr lang="en-FR" dirty="0"/>
              <a:t>ffline: only in python (yet), from the ROOT file</a:t>
            </a:r>
          </a:p>
          <a:p>
            <a:pPr lvl="1"/>
            <a:r>
              <a:rPr lang="en-GB" dirty="0"/>
              <a:t>n</a:t>
            </a:r>
            <a:r>
              <a:rPr lang="en-FR" dirty="0"/>
              <a:t>umpy + panda</a:t>
            </a:r>
          </a:p>
          <a:p>
            <a:r>
              <a:rPr lang="en-FR" dirty="0"/>
              <a:t>Test case </a:t>
            </a:r>
          </a:p>
          <a:p>
            <a:pPr lvl="1"/>
            <a:r>
              <a:rPr lang="en-FR" dirty="0"/>
              <a:t>(ref with a Gate9 sim: 2 layers)</a:t>
            </a:r>
          </a:p>
          <a:p>
            <a:pPr lvl="1"/>
            <a:r>
              <a:rPr lang="en-FR" dirty="0">
                <a:solidFill>
                  <a:srgbClr val="C00000"/>
                </a:solidFill>
              </a:rPr>
              <a:t>Matthew</a:t>
            </a:r>
            <a:r>
              <a:rPr lang="en-FR" dirty="0"/>
              <a:t>: find reference data for coinc ? </a:t>
            </a:r>
            <a:r>
              <a:rPr lang="en-GB" dirty="0"/>
              <a:t>S</a:t>
            </a:r>
            <a:r>
              <a:rPr lang="en-FR" dirty="0"/>
              <a:t>etup: to be reproduced in G10</a:t>
            </a:r>
          </a:p>
          <a:p>
            <a:pPr lvl="1"/>
            <a:r>
              <a:rPr lang="en-FR" dirty="0">
                <a:solidFill>
                  <a:srgbClr val="C00000"/>
                </a:solidFill>
              </a:rPr>
              <a:t>Matthew</a:t>
            </a:r>
            <a:r>
              <a:rPr lang="en-FR" dirty="0"/>
              <a:t>: look current coinc sorter from Olga/Gert</a:t>
            </a:r>
          </a:p>
        </p:txBody>
      </p:sp>
    </p:spTree>
    <p:extLst>
      <p:ext uri="{BB962C8B-B14F-4D97-AF65-F5344CB8AC3E}">
        <p14:creationId xmlns:p14="http://schemas.microsoft.com/office/powerpoint/2010/main" val="533692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30941</TotalTime>
  <Words>579</Words>
  <Application>Microsoft Macintosh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Office-Design</vt:lpstr>
      <vt:lpstr>Agenda – 1 hour</vt:lpstr>
      <vt:lpstr>Status</vt:lpstr>
      <vt:lpstr>Maintenance</vt:lpstr>
      <vt:lpstr>Consolidation</vt:lpstr>
      <vt:lpstr>AOB</vt:lpstr>
      <vt:lpstr>From Gate to Reconstruction soft</vt:lpstr>
      <vt:lpstr>Events</vt:lpstr>
      <vt:lpstr>CCMod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 hour</dc:title>
  <dc:creator>David Sarrut</dc:creator>
  <cp:lastModifiedBy>SARRUT David</cp:lastModifiedBy>
  <cp:revision>561</cp:revision>
  <cp:lastPrinted>2024-09-19T04:18:06Z</cp:lastPrinted>
  <dcterms:created xsi:type="dcterms:W3CDTF">2020-12-17T07:34:19Z</dcterms:created>
  <dcterms:modified xsi:type="dcterms:W3CDTF">2025-06-26T04:18:21Z</dcterms:modified>
</cp:coreProperties>
</file>