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924" r:id="rId2"/>
    <p:sldId id="980" r:id="rId3"/>
    <p:sldId id="979" r:id="rId4"/>
    <p:sldId id="986" r:id="rId5"/>
    <p:sldId id="987" r:id="rId6"/>
    <p:sldId id="983" r:id="rId7"/>
    <p:sldId id="982" r:id="rId8"/>
    <p:sldId id="984" r:id="rId9"/>
    <p:sldId id="985" r:id="rId10"/>
    <p:sldId id="977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04"/>
    <p:restoredTop sz="96339"/>
  </p:normalViewPr>
  <p:slideViewPr>
    <p:cSldViewPr snapToGrid="0" snapToObjects="1">
      <p:cViewPr varScale="1">
        <p:scale>
          <a:sx n="187" d="100"/>
          <a:sy n="187" d="100"/>
        </p:scale>
        <p:origin x="62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19.09.24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GB" dirty="0"/>
              <a:t>Status</a:t>
            </a:r>
          </a:p>
          <a:p>
            <a:r>
              <a:rPr lang="en-GB" dirty="0"/>
              <a:t>Events</a:t>
            </a:r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Jan 31 to Feb 2: 	GATE10 Hackathon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6-8: 		Remote training Python data analysis for GATE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25-26: 		GATE10 training in Seoul - South Korea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Apr 1-2: 		GATE10 training in Osaka University, Japan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May 22-23: 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scientific meeting in Paris-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Saclay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July 8-11: 		ICCR2024 conference in Lyon, France</a:t>
            </a:r>
          </a:p>
          <a:p>
            <a:r>
              <a:rPr lang="en-GB" sz="2400" b="1" dirty="0"/>
              <a:t>Oct 31: 		GATE User Meeting at IEEE NSS MIC 2024</a:t>
            </a:r>
            <a:endParaRPr lang="en-GB" sz="2400" dirty="0"/>
          </a:p>
          <a:p>
            <a:r>
              <a:rPr lang="en-GB" sz="2400" dirty="0"/>
              <a:t>Nov 20-22: 		Remote GATE10 training for advanced dev </a:t>
            </a:r>
            <a:r>
              <a:rPr lang="en-GB" sz="2400" b="1" dirty="0">
                <a:solidFill>
                  <a:srgbClr val="C00000"/>
                </a:solidFill>
              </a:rPr>
              <a:t>???</a:t>
            </a:r>
          </a:p>
          <a:p>
            <a:endParaRPr lang="en-FR" sz="24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F6243DD0-4B23-862C-69C3-FCC023B0BE4D}"/>
              </a:ext>
            </a:extLst>
          </p:cNvPr>
          <p:cNvSpPr/>
          <p:nvPr/>
        </p:nvSpPr>
        <p:spPr>
          <a:xfrm>
            <a:off x="374073" y="4626079"/>
            <a:ext cx="374072" cy="2493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47F21-7BAD-A59B-CDD7-EC74BE203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BE4B0-38DE-C49E-74EB-CAEB7986C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First release 10.0 (non-beta) in May, … July,  … Summer, SOON !!</a:t>
            </a:r>
          </a:p>
          <a:p>
            <a:endParaRPr lang="en-GB" dirty="0"/>
          </a:p>
          <a:p>
            <a:r>
              <a:rPr lang="en-GB" b="1" dirty="0"/>
              <a:t>Required</a:t>
            </a:r>
            <a:r>
              <a:rPr lang="en-GB" dirty="0"/>
              <a:t> before release</a:t>
            </a:r>
          </a:p>
          <a:p>
            <a:pPr lvl="1"/>
            <a:r>
              <a:rPr lang="en-GB" dirty="0"/>
              <a:t>Refactor actor: </a:t>
            </a:r>
            <a:r>
              <a:rPr lang="en-GB" dirty="0">
                <a:solidFill>
                  <a:schemeClr val="accent6"/>
                </a:solidFill>
              </a:rPr>
              <a:t>DONE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Check and consolidate: </a:t>
            </a:r>
            <a:r>
              <a:rPr lang="en-GB" dirty="0">
                <a:solidFill>
                  <a:schemeClr val="accent6"/>
                </a:solidFill>
              </a:rPr>
              <a:t>work in progress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b="1" dirty="0"/>
              <a:t>Optional</a:t>
            </a:r>
          </a:p>
          <a:p>
            <a:pPr lvl="1"/>
            <a:r>
              <a:rPr lang="en-GB" dirty="0"/>
              <a:t>MT on Windows</a:t>
            </a:r>
          </a:p>
          <a:p>
            <a:pPr lvl="1"/>
            <a:r>
              <a:rPr lang="en-GB" dirty="0"/>
              <a:t>QT on </a:t>
            </a:r>
            <a:r>
              <a:rPr lang="en-GB" dirty="0" err="1"/>
              <a:t>linux</a:t>
            </a:r>
            <a:r>
              <a:rPr lang="en-GB" dirty="0"/>
              <a:t>/Windows</a:t>
            </a:r>
          </a:p>
          <a:p>
            <a:pPr lvl="1"/>
            <a:r>
              <a:rPr lang="en-GB" dirty="0"/>
              <a:t>All others PR and Issues</a:t>
            </a:r>
          </a:p>
        </p:txBody>
      </p:sp>
      <p:sp>
        <p:nvSpPr>
          <p:cNvPr id="4" name="Multiply 3">
            <a:extLst>
              <a:ext uri="{FF2B5EF4-FFF2-40B4-BE49-F238E27FC236}">
                <a16:creationId xmlns:a16="http://schemas.microsoft.com/office/drawing/2014/main" id="{4BA27759-1B9B-6D91-687E-ACACA2B41A7B}"/>
              </a:ext>
            </a:extLst>
          </p:cNvPr>
          <p:cNvSpPr/>
          <p:nvPr/>
        </p:nvSpPr>
        <p:spPr>
          <a:xfrm>
            <a:off x="5174429" y="1344705"/>
            <a:ext cx="1473798" cy="1473798"/>
          </a:xfrm>
          <a:prstGeom prst="mathMultiply">
            <a:avLst>
              <a:gd name="adj1" fmla="val 6782"/>
            </a:avLst>
          </a:prstGeom>
          <a:solidFill>
            <a:srgbClr val="FF0000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Multiply 4">
            <a:extLst>
              <a:ext uri="{FF2B5EF4-FFF2-40B4-BE49-F238E27FC236}">
                <a16:creationId xmlns:a16="http://schemas.microsoft.com/office/drawing/2014/main" id="{32473017-9950-E39A-216E-E20D514F1295}"/>
              </a:ext>
            </a:extLst>
          </p:cNvPr>
          <p:cNvSpPr/>
          <p:nvPr/>
        </p:nvSpPr>
        <p:spPr>
          <a:xfrm>
            <a:off x="6234057" y="1360841"/>
            <a:ext cx="1473798" cy="1473798"/>
          </a:xfrm>
          <a:prstGeom prst="mathMultiply">
            <a:avLst>
              <a:gd name="adj1" fmla="val 6782"/>
            </a:avLst>
          </a:prstGeom>
          <a:solidFill>
            <a:srgbClr val="FF0000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Multiply 5">
            <a:extLst>
              <a:ext uri="{FF2B5EF4-FFF2-40B4-BE49-F238E27FC236}">
                <a16:creationId xmlns:a16="http://schemas.microsoft.com/office/drawing/2014/main" id="{69DA5D40-9394-DCCC-9ECB-4CE4A7400DA4}"/>
              </a:ext>
            </a:extLst>
          </p:cNvPr>
          <p:cNvSpPr/>
          <p:nvPr/>
        </p:nvSpPr>
        <p:spPr>
          <a:xfrm>
            <a:off x="7623586" y="1344705"/>
            <a:ext cx="1473798" cy="1473798"/>
          </a:xfrm>
          <a:prstGeom prst="mathMultiply">
            <a:avLst>
              <a:gd name="adj1" fmla="val 6782"/>
            </a:avLst>
          </a:prstGeom>
          <a:solidFill>
            <a:srgbClr val="FF0000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89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45BC-A640-1EDA-58E2-CCF979CF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have been done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0B999-9AA1-1F1D-56D4-AB308F3D0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Refactor the </a:t>
            </a:r>
            <a:r>
              <a:rPr lang="en-GB" b="1" dirty="0"/>
              <a:t>core</a:t>
            </a:r>
            <a:r>
              <a:rPr lang="en-GB" dirty="0"/>
              <a:t> structure (Nils + David)</a:t>
            </a:r>
          </a:p>
          <a:p>
            <a:r>
              <a:rPr lang="en-GB" dirty="0"/>
              <a:t>3 levels of users</a:t>
            </a:r>
          </a:p>
          <a:p>
            <a:pPr lvl="1"/>
            <a:r>
              <a:rPr lang="en-GB" dirty="0"/>
              <a:t>1) </a:t>
            </a:r>
            <a:r>
              <a:rPr lang="en-GB" dirty="0">
                <a:solidFill>
                  <a:schemeClr val="accent1"/>
                </a:solidFill>
              </a:rPr>
              <a:t>simulation developers </a:t>
            </a:r>
          </a:p>
          <a:p>
            <a:pPr lvl="1"/>
            <a:r>
              <a:rPr lang="en-GB" dirty="0"/>
              <a:t>2) </a:t>
            </a:r>
            <a:r>
              <a:rPr lang="en-GB" dirty="0">
                <a:solidFill>
                  <a:schemeClr val="accent1"/>
                </a:solidFill>
              </a:rPr>
              <a:t>feature developers </a:t>
            </a:r>
            <a:r>
              <a:rPr lang="en-GB" dirty="0"/>
              <a:t>(add a new actor, a new source, a new filter etc)</a:t>
            </a:r>
          </a:p>
          <a:p>
            <a:pPr lvl="1"/>
            <a:r>
              <a:rPr lang="en-GB" dirty="0"/>
              <a:t>3) </a:t>
            </a:r>
            <a:r>
              <a:rPr lang="en-GB" dirty="0">
                <a:solidFill>
                  <a:schemeClr val="accent1"/>
                </a:solidFill>
              </a:rPr>
              <a:t>core developers </a:t>
            </a:r>
            <a:r>
              <a:rPr lang="en-GB" dirty="0"/>
              <a:t>(</a:t>
            </a:r>
            <a:r>
              <a:rPr lang="en-GB" i="1" dirty="0"/>
              <a:t>warning</a:t>
            </a:r>
            <a:r>
              <a:rPr lang="en-GB" dirty="0"/>
              <a:t>, this is touchy)</a:t>
            </a:r>
          </a:p>
          <a:p>
            <a:r>
              <a:rPr lang="en-GB" dirty="0"/>
              <a:t>It allows</a:t>
            </a:r>
          </a:p>
          <a:p>
            <a:pPr lvl="1"/>
            <a:r>
              <a:rPr lang="en-GB" dirty="0"/>
              <a:t>“spawn new process”, better </a:t>
            </a:r>
            <a:r>
              <a:rPr lang="en-GB" dirty="0" err="1"/>
              <a:t>MultiThreading</a:t>
            </a:r>
            <a:r>
              <a:rPr lang="en-GB" dirty="0"/>
              <a:t>, ready for </a:t>
            </a:r>
            <a:r>
              <a:rPr lang="en-GB" dirty="0" err="1"/>
              <a:t>MultiProc</a:t>
            </a:r>
            <a:endParaRPr lang="en-GB" dirty="0"/>
          </a:p>
          <a:p>
            <a:pPr lvl="1"/>
            <a:r>
              <a:rPr lang="en-GB" dirty="0"/>
              <a:t>Auto management of multi-run, multi-thread</a:t>
            </a:r>
          </a:p>
          <a:p>
            <a:pPr lvl="1"/>
            <a:r>
              <a:rPr lang="en-GB" dirty="0"/>
              <a:t>Retrieve actor’s results (image not always written to disk)</a:t>
            </a:r>
          </a:p>
          <a:p>
            <a:pPr lvl="1"/>
            <a:r>
              <a:rPr lang="en-GB" dirty="0"/>
              <a:t>Clean separation manager / engine</a:t>
            </a:r>
          </a:p>
          <a:p>
            <a:pPr marL="0" indent="0">
              <a:buNone/>
            </a:pPr>
            <a:r>
              <a:rPr lang="en-GB" b="1" dirty="0" err="1"/>
              <a:t>DoseActor</a:t>
            </a:r>
            <a:r>
              <a:rPr lang="en-GB" dirty="0"/>
              <a:t> also was reworked</a:t>
            </a:r>
          </a:p>
        </p:txBody>
      </p:sp>
    </p:spTree>
    <p:extLst>
      <p:ext uri="{BB962C8B-B14F-4D97-AF65-F5344CB8AC3E}">
        <p14:creationId xmlns:p14="http://schemas.microsoft.com/office/powerpoint/2010/main" val="290908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65113-3428-F885-7C55-AC6F034D2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Main change in API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EC6F71-7E1C-8D97-D0B3-85C72F494F01}"/>
              </a:ext>
            </a:extLst>
          </p:cNvPr>
          <p:cNvSpPr txBox="1"/>
          <p:nvPr/>
        </p:nvSpPr>
        <p:spPr>
          <a:xfrm>
            <a:off x="694307" y="4184551"/>
            <a:ext cx="5305276" cy="2308324"/>
          </a:xfrm>
          <a:prstGeom prst="rect">
            <a:avLst/>
          </a:prstGeom>
          <a:solidFill>
            <a:srgbClr val="1D1F22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  <a:t># </a:t>
            </a:r>
            <a:r>
              <a:rPr lang="en-GB" dirty="0" err="1">
                <a:solidFill>
                  <a:srgbClr val="7A7E85"/>
                </a:solidFill>
                <a:effectLst/>
                <a:highlight>
                  <a:srgbClr val="1E1F22"/>
                </a:highlight>
              </a:rPr>
              <a:t>PhaseSpace</a:t>
            </a:r>
            <a: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  <a:t> Actor</a:t>
            </a:r>
            <a:b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phsp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sim.add_actor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(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PhaseSpaceActor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my_phsp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)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phsp.mother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my_plane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phsp.attributes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[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  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KineticEnergy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</a:t>
            </a:r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PostPosition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</a:t>
            </a:r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PrePosition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 </a:t>
            </a:r>
          </a:p>
          <a:p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  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GlobalTime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</a:t>
            </a:r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LocalTime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]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phsp.output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highlight>
                  <a:srgbClr val="1E1F22"/>
                </a:highlight>
              </a:rPr>
              <a:t>phsp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.root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endParaRPr lang="en-GB" dirty="0">
              <a:solidFill>
                <a:srgbClr val="BCBEC4"/>
              </a:solidFill>
              <a:effectLst/>
              <a:highlight>
                <a:srgbClr val="1E1F22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F58450-B993-175B-94E4-06C7B931B119}"/>
              </a:ext>
            </a:extLst>
          </p:cNvPr>
          <p:cNvSpPr txBox="1"/>
          <p:nvPr/>
        </p:nvSpPr>
        <p:spPr>
          <a:xfrm>
            <a:off x="6441599" y="4184551"/>
            <a:ext cx="5305276" cy="2308324"/>
          </a:xfrm>
          <a:prstGeom prst="rect">
            <a:avLst/>
          </a:prstGeom>
          <a:solidFill>
            <a:srgbClr val="1D1F22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  <a:t># </a:t>
            </a:r>
            <a:r>
              <a:rPr lang="en-GB" dirty="0" err="1">
                <a:solidFill>
                  <a:srgbClr val="7A7E85"/>
                </a:solidFill>
                <a:effectLst/>
                <a:highlight>
                  <a:srgbClr val="1E1F22"/>
                </a:highlight>
              </a:rPr>
              <a:t>PhaseSpace</a:t>
            </a:r>
            <a: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  <a:t> Actor</a:t>
            </a:r>
            <a:b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phsp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sim.add_actor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(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PhaseSpaceActor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my_phsp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)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phsp.attached_to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plane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phsp.attributes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[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  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KineticEnergy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</a:t>
            </a:r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PostPosition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</a:t>
            </a:r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PrePosition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 </a:t>
            </a:r>
          </a:p>
          <a:p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  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GlobalTime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</a:t>
            </a:r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LocalTime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]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phsp.output_filename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highlight>
                  <a:srgbClr val="1E1F22"/>
                </a:highlight>
              </a:rPr>
              <a:t>phsp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.root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endParaRPr lang="en-GB" dirty="0">
              <a:solidFill>
                <a:srgbClr val="BCBEC4"/>
              </a:solidFill>
              <a:effectLst/>
              <a:highlight>
                <a:srgbClr val="1E1F22"/>
              </a:highligh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7E3609A-655C-B547-DA03-5CC788F8A524}"/>
              </a:ext>
            </a:extLst>
          </p:cNvPr>
          <p:cNvSpPr/>
          <p:nvPr/>
        </p:nvSpPr>
        <p:spPr>
          <a:xfrm>
            <a:off x="7035280" y="4452305"/>
            <a:ext cx="1166327" cy="88640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CE9312-0A4B-D2A7-7D2A-319C1B1B24E7}"/>
              </a:ext>
            </a:extLst>
          </p:cNvPr>
          <p:cNvSpPr/>
          <p:nvPr/>
        </p:nvSpPr>
        <p:spPr>
          <a:xfrm>
            <a:off x="6935753" y="5874221"/>
            <a:ext cx="1797700" cy="88640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61F715-C701-4E6C-02FE-9A2649CAF17C}"/>
              </a:ext>
            </a:extLst>
          </p:cNvPr>
          <p:cNvSpPr txBox="1"/>
          <p:nvPr/>
        </p:nvSpPr>
        <p:spPr>
          <a:xfrm>
            <a:off x="7399768" y="518036"/>
            <a:ext cx="4179522" cy="3416320"/>
          </a:xfrm>
          <a:prstGeom prst="rect">
            <a:avLst/>
          </a:prstGeom>
          <a:solidFill>
            <a:srgbClr val="1D1F22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  <a:t>import </a:t>
            </a: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opengate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</a:t>
            </a:r>
            <a: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  <a:t>as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gate</a:t>
            </a:r>
          </a:p>
          <a:p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  <a:t># initialize the simulation</a:t>
            </a:r>
            <a:b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 = </a:t>
            </a: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gate.Simulation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()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sim.g4_verbose = </a:t>
            </a:r>
            <a: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  <a:t>False</a:t>
            </a:r>
            <a:b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sim.g4_verbose_level = 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1</a:t>
            </a:r>
            <a:b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sim.random_engine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MersenneTwister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b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sim.random_seed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"auto"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sim.visu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  <a:t>True</a:t>
            </a:r>
            <a:b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sim.visu_type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vrml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b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sim.number_of_threads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8</a:t>
            </a:r>
          </a:p>
          <a:p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sim.output_dir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”./output"</a:t>
            </a:r>
            <a:endParaRPr lang="en-GB" dirty="0">
              <a:solidFill>
                <a:srgbClr val="BCBEC4"/>
              </a:solidFill>
              <a:effectLst/>
              <a:highlight>
                <a:srgbClr val="1E1F22"/>
              </a:highlight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867047-1E81-889D-395F-39D1A0A1DF6F}"/>
              </a:ext>
            </a:extLst>
          </p:cNvPr>
          <p:cNvSpPr/>
          <p:nvPr/>
        </p:nvSpPr>
        <p:spPr>
          <a:xfrm>
            <a:off x="7251439" y="3315702"/>
            <a:ext cx="1797700" cy="88640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386459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979865-9D5B-52A2-02DF-B663470BA099}"/>
              </a:ext>
            </a:extLst>
          </p:cNvPr>
          <p:cNvSpPr txBox="1"/>
          <p:nvPr/>
        </p:nvSpPr>
        <p:spPr>
          <a:xfrm>
            <a:off x="807373" y="1353378"/>
            <a:ext cx="4940834" cy="2308324"/>
          </a:xfrm>
          <a:prstGeom prst="rect">
            <a:avLst/>
          </a:prstGeom>
          <a:solidFill>
            <a:srgbClr val="1D1F22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  <a:t># add dose actor</a:t>
            </a:r>
            <a:b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 = </a:t>
            </a: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sim.add_actor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(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DoseActor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mydose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)</a:t>
            </a:r>
          </a:p>
          <a:p>
            <a:r>
              <a:rPr lang="en-GB" dirty="0" err="1">
                <a:solidFill>
                  <a:srgbClr val="BCBEC4"/>
                </a:solidFill>
                <a:highlight>
                  <a:srgbClr val="1E1F22"/>
                </a:highlight>
              </a:rPr>
              <a:t>dose.output</a:t>
            </a:r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mydose.mhd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</a:p>
          <a:p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dose.mother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waterbox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b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dose.size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[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100, 100, 100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]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dose.spacing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[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mm, 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mm, 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mm]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dose.translation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[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mm, 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3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mm, -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mm]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dose.uncertainty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  <a:t>True</a:t>
            </a:r>
            <a:endParaRPr lang="en-GB" dirty="0">
              <a:solidFill>
                <a:srgbClr val="BCBEC4"/>
              </a:solidFill>
              <a:effectLst/>
              <a:highlight>
                <a:srgbClr val="1E1F22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71A9BE-2912-1036-34E5-4B8930DC911F}"/>
              </a:ext>
            </a:extLst>
          </p:cNvPr>
          <p:cNvSpPr txBox="1"/>
          <p:nvPr/>
        </p:nvSpPr>
        <p:spPr>
          <a:xfrm>
            <a:off x="6603100" y="3194619"/>
            <a:ext cx="4940834" cy="2862322"/>
          </a:xfrm>
          <a:prstGeom prst="rect">
            <a:avLst/>
          </a:prstGeom>
          <a:solidFill>
            <a:srgbClr val="1D1F22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  <a:t># add dose actor</a:t>
            </a:r>
            <a:br>
              <a:rPr lang="en-GB" dirty="0">
                <a:solidFill>
                  <a:srgbClr val="7A7E85"/>
                </a:solidFill>
                <a:effectLst/>
                <a:highlight>
                  <a:srgbClr val="1E1F22"/>
                </a:highlight>
              </a:rPr>
            </a:b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 = </a:t>
            </a: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sim.add_actor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(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DoseActor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,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mydose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)</a:t>
            </a:r>
          </a:p>
          <a:p>
            <a:r>
              <a:rPr lang="en-GB" dirty="0" err="1">
                <a:solidFill>
                  <a:srgbClr val="BCBEC4"/>
                </a:solidFill>
                <a:highlight>
                  <a:srgbClr val="1E1F22"/>
                </a:highlight>
              </a:rPr>
              <a:t>dose.output_filename</a:t>
            </a:r>
            <a:r>
              <a:rPr lang="en-GB" dirty="0">
                <a:solidFill>
                  <a:srgbClr val="BCBEC4"/>
                </a:solidFill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mydose.mhd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</a:p>
          <a:p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dose.attached_to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r>
              <a:rPr lang="en-GB" dirty="0" err="1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waterbox</a:t>
            </a:r>
            <a: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  <a:t>"</a:t>
            </a:r>
            <a:br>
              <a:rPr lang="en-GB" dirty="0">
                <a:solidFill>
                  <a:srgbClr val="6AAB73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dose.size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[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100, 100, 100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]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dose.spacing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[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mm, 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mm, 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mm]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dose.translation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[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mm, 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3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mm, -</a:t>
            </a:r>
            <a:r>
              <a:rPr lang="en-GB" dirty="0">
                <a:solidFill>
                  <a:srgbClr val="2AACB8"/>
                </a:solidFill>
                <a:effectLst/>
                <a:highlight>
                  <a:srgbClr val="1E1F22"/>
                </a:highlight>
              </a:rPr>
              <a:t>2 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* mm]</a:t>
            </a:r>
            <a:b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</a:b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dose.dose.active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  <a:t>True </a:t>
            </a:r>
          </a:p>
          <a:p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dose.edep.active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  <a:t>False </a:t>
            </a:r>
            <a:r>
              <a:rPr lang="en-GB" dirty="0" err="1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dose.dose_uncertainty.active</a:t>
            </a:r>
            <a:r>
              <a:rPr lang="en-GB" dirty="0">
                <a:solidFill>
                  <a:srgbClr val="BCBEC4"/>
                </a:solidFill>
                <a:effectLst/>
                <a:highlight>
                  <a:srgbClr val="1E1F22"/>
                </a:highlight>
              </a:rPr>
              <a:t> = </a:t>
            </a:r>
            <a:r>
              <a:rPr lang="en-GB" dirty="0">
                <a:solidFill>
                  <a:srgbClr val="CF8E6D"/>
                </a:solidFill>
                <a:effectLst/>
                <a:highlight>
                  <a:srgbClr val="1E1F22"/>
                </a:highlight>
              </a:rPr>
              <a:t>True</a:t>
            </a:r>
            <a:endParaRPr lang="en-GB" dirty="0">
              <a:solidFill>
                <a:srgbClr val="BCBEC4"/>
              </a:solidFill>
              <a:effectLst/>
              <a:highlight>
                <a:srgbClr val="1E1F22"/>
              </a:highligh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7BF0FC9-F9EF-B71F-9980-239775F275C1}"/>
              </a:ext>
            </a:extLst>
          </p:cNvPr>
          <p:cNvSpPr/>
          <p:nvPr/>
        </p:nvSpPr>
        <p:spPr>
          <a:xfrm>
            <a:off x="6603100" y="4949349"/>
            <a:ext cx="2466255" cy="125560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97827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45BC-A640-1EDA-58E2-CCF979CF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Core: what still need to be done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0B999-9AA1-1F1D-56D4-AB308F3D0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After the release, continue refactoring the </a:t>
            </a:r>
            <a:r>
              <a:rPr lang="en-GB" b="1" dirty="0"/>
              <a:t>core</a:t>
            </a:r>
            <a:r>
              <a:rPr lang="en-GB" dirty="0"/>
              <a:t> structure</a:t>
            </a:r>
          </a:p>
          <a:p>
            <a:r>
              <a:rPr lang="en-GB" dirty="0"/>
              <a:t>To be done for </a:t>
            </a:r>
            <a:r>
              <a:rPr lang="en-GB" i="1" dirty="0"/>
              <a:t>Sources, Filters</a:t>
            </a:r>
            <a:r>
              <a:rPr lang="en-GB" dirty="0"/>
              <a:t>, </a:t>
            </a:r>
            <a:r>
              <a:rPr lang="en-GB" i="1" dirty="0"/>
              <a:t>Material</a:t>
            </a:r>
          </a:p>
          <a:p>
            <a:r>
              <a:rPr lang="en-GB" dirty="0" err="1"/>
              <a:t>DoseActor</a:t>
            </a:r>
            <a:r>
              <a:rPr lang="en-GB" dirty="0"/>
              <a:t> to be improved (atomic MT + missing features)</a:t>
            </a:r>
          </a:p>
          <a:p>
            <a:r>
              <a:rPr lang="en-GB" dirty="0"/>
              <a:t>dump/load to </a:t>
            </a:r>
            <a:r>
              <a:rPr lang="en-GB" dirty="0" err="1"/>
              <a:t>json</a:t>
            </a:r>
            <a:endParaRPr lang="en-GB" dirty="0"/>
          </a:p>
          <a:p>
            <a:r>
              <a:rPr lang="en-GB" dirty="0"/>
              <a:t>MT on windows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Visualisation</a:t>
            </a:r>
          </a:p>
          <a:p>
            <a:r>
              <a:rPr lang="en-GB" dirty="0"/>
              <a:t>Seems ok for QT6 on OSX ; </a:t>
            </a:r>
            <a:r>
              <a:rPr lang="en-GB" dirty="0" err="1"/>
              <a:t>wip</a:t>
            </a:r>
            <a:r>
              <a:rPr lang="en-GB" dirty="0"/>
              <a:t> for Linux and Windows</a:t>
            </a:r>
          </a:p>
          <a:p>
            <a:r>
              <a:rPr lang="en-GB" dirty="0"/>
              <a:t>QT6 slices viewer</a:t>
            </a:r>
          </a:p>
        </p:txBody>
      </p:sp>
    </p:spTree>
    <p:extLst>
      <p:ext uri="{BB962C8B-B14F-4D97-AF65-F5344CB8AC3E}">
        <p14:creationId xmlns:p14="http://schemas.microsoft.com/office/powerpoint/2010/main" val="1387330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45BC-A640-1EDA-58E2-CCF979CF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Additional WIP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0B999-9AA1-1F1D-56D4-AB308F3D0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FR" dirty="0"/>
              <a:t>Coincidence sorters: Olga </a:t>
            </a:r>
          </a:p>
          <a:p>
            <a:r>
              <a:rPr lang="en-GB" dirty="0"/>
              <a:t>Optical surface: Guneet</a:t>
            </a:r>
          </a:p>
          <a:p>
            <a:r>
              <a:rPr lang="en-FR" dirty="0"/>
              <a:t>Source with histogram: </a:t>
            </a:r>
            <a:r>
              <a:rPr lang="en-GB" dirty="0"/>
              <a:t>LE Anh </a:t>
            </a:r>
            <a:r>
              <a:rPr lang="en-GB" dirty="0" err="1"/>
              <a:t>thu</a:t>
            </a:r>
            <a:r>
              <a:rPr lang="en-GB" dirty="0"/>
              <a:t>, Gaetan Raymond, Alexis</a:t>
            </a:r>
          </a:p>
          <a:p>
            <a:r>
              <a:rPr lang="en-GB" dirty="0"/>
              <a:t>Improved hadron Treatment Plan source: Martina</a:t>
            </a:r>
          </a:p>
          <a:p>
            <a:r>
              <a:rPr lang="en-GB" dirty="0"/>
              <a:t>STL, advanced source : Hermann</a:t>
            </a:r>
          </a:p>
          <a:p>
            <a:r>
              <a:rPr lang="en-GB" dirty="0"/>
              <a:t>Advanced splitting: Maxime </a:t>
            </a:r>
            <a:r>
              <a:rPr lang="en-GB" dirty="0" err="1"/>
              <a:t>Jacquet</a:t>
            </a:r>
            <a:endParaRPr lang="en-GB" dirty="0"/>
          </a:p>
          <a:p>
            <a:r>
              <a:rPr lang="en-GB" dirty="0"/>
              <a:t>Back-to-back source + </a:t>
            </a:r>
            <a:r>
              <a:rPr lang="en-GB" dirty="0" err="1"/>
              <a:t>accolinearity</a:t>
            </a:r>
            <a:r>
              <a:rPr lang="en-GB" dirty="0"/>
              <a:t>: David, Maxime </a:t>
            </a:r>
            <a:r>
              <a:rPr lang="en-GB" dirty="0" err="1"/>
              <a:t>Toussain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… (many others!)</a:t>
            </a:r>
          </a:p>
        </p:txBody>
      </p:sp>
    </p:spTree>
    <p:extLst>
      <p:ext uri="{BB962C8B-B14F-4D97-AF65-F5344CB8AC3E}">
        <p14:creationId xmlns:p14="http://schemas.microsoft.com/office/powerpoint/2010/main" val="1742228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8EA9B-0476-E941-D918-8E85BEA56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Important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CA6C0-59A9-4B4B-E69A-FC0EE8822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Update your version with the master branch</a:t>
            </a:r>
          </a:p>
          <a:p>
            <a:r>
              <a:rPr lang="en-FR" dirty="0"/>
              <a:t>Update your simulations and check </a:t>
            </a:r>
          </a:p>
          <a:p>
            <a:r>
              <a:rPr lang="en-GB" dirty="0"/>
              <a:t>R</a:t>
            </a:r>
            <a:r>
              <a:rPr lang="en-FR" dirty="0"/>
              <a:t>eport any troubles </a:t>
            </a:r>
          </a:p>
          <a:p>
            <a:r>
              <a:rPr lang="en-FR" dirty="0"/>
              <a:t>Check documentation</a:t>
            </a:r>
          </a:p>
          <a:p>
            <a:endParaRPr lang="en-FR" dirty="0"/>
          </a:p>
          <a:p>
            <a:pPr marL="0" indent="0">
              <a:buNone/>
            </a:pPr>
            <a:r>
              <a:rPr lang="en-FR" b="1" dirty="0"/>
              <a:t>CONSOLIDATION</a:t>
            </a:r>
            <a:r>
              <a:rPr lang="en-FR" dirty="0"/>
              <a:t> phase</a:t>
            </a:r>
          </a:p>
          <a:p>
            <a:pPr marL="0" indent="0">
              <a:buNone/>
            </a:pPr>
            <a:r>
              <a:rPr lang="en-GB" i="1" dirty="0">
                <a:solidFill>
                  <a:srgbClr val="C00000"/>
                </a:solidFill>
              </a:rPr>
              <a:t>P</a:t>
            </a:r>
            <a:r>
              <a:rPr lang="en-FR" i="1" dirty="0">
                <a:solidFill>
                  <a:srgbClr val="C00000"/>
                </a:solidFill>
              </a:rPr>
              <a:t>lease prioritize consolidation</a:t>
            </a:r>
          </a:p>
          <a:p>
            <a:pPr marL="0" indent="0">
              <a:buNone/>
            </a:pPr>
            <a:r>
              <a:rPr lang="en-FR" i="1" dirty="0"/>
              <a:t>Keep new feature for rolling release (10.01, 10.02 etc)</a:t>
            </a:r>
          </a:p>
        </p:txBody>
      </p:sp>
    </p:spTree>
    <p:extLst>
      <p:ext uri="{BB962C8B-B14F-4D97-AF65-F5344CB8AC3E}">
        <p14:creationId xmlns:p14="http://schemas.microsoft.com/office/powerpoint/2010/main" val="3372071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450B9-E83A-7A63-326E-F861BB232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Release date 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D5CAC-DD7C-6984-FC6F-9BB8E1AF0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Technical</a:t>
            </a:r>
            <a:r>
              <a:rPr lang="fr-FR" dirty="0"/>
              <a:t> zoom: Nils </a:t>
            </a:r>
            <a:r>
              <a:rPr lang="fr-FR" dirty="0" err="1"/>
              <a:t>organize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/>
              <a:t>Consolidation</a:t>
            </a:r>
          </a:p>
          <a:p>
            <a:r>
              <a:rPr lang="fr-FR" dirty="0"/>
              <a:t>Try </a:t>
            </a:r>
            <a:r>
              <a:rPr lang="fr-FR" dirty="0" err="1"/>
              <a:t>before</a:t>
            </a:r>
            <a:r>
              <a:rPr lang="fr-FR" dirty="0"/>
              <a:t> IEEE MIC </a:t>
            </a:r>
          </a:p>
          <a:p>
            <a:r>
              <a:rPr lang="fr-FR" dirty="0"/>
              <a:t>(10 octobre for feedback)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421934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11989</TotalTime>
  <Words>837</Words>
  <Application>Microsoft Macintosh PowerPoint</Application>
  <PresentationFormat>Widescreen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Office-Design</vt:lpstr>
      <vt:lpstr>Agenda – 1 hour</vt:lpstr>
      <vt:lpstr>Goal</vt:lpstr>
      <vt:lpstr>What have been done</vt:lpstr>
      <vt:lpstr>Main change in API</vt:lpstr>
      <vt:lpstr>PowerPoint Presentation</vt:lpstr>
      <vt:lpstr>Core: what still need to be done</vt:lpstr>
      <vt:lpstr>Additional WIP features</vt:lpstr>
      <vt:lpstr>Important next steps</vt:lpstr>
      <vt:lpstr>Release date ? </vt:lpstr>
      <vt:lpstr>Events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David Sarrut</cp:lastModifiedBy>
  <cp:revision>480</cp:revision>
  <cp:lastPrinted>2024-09-19T04:18:06Z</cp:lastPrinted>
  <dcterms:created xsi:type="dcterms:W3CDTF">2020-12-17T07:34:19Z</dcterms:created>
  <dcterms:modified xsi:type="dcterms:W3CDTF">2024-09-19T11:31:58Z</dcterms:modified>
</cp:coreProperties>
</file>