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924" r:id="rId2"/>
    <p:sldId id="974" r:id="rId3"/>
    <p:sldId id="973" r:id="rId4"/>
    <p:sldId id="978" r:id="rId5"/>
    <p:sldId id="977" r:id="rId6"/>
    <p:sldId id="975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EF7"/>
    <a:srgbClr val="DAE3F3"/>
    <a:srgbClr val="DEA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30"/>
    <p:restoredTop sz="96339"/>
  </p:normalViewPr>
  <p:slideViewPr>
    <p:cSldViewPr snapToGrid="0" snapToObjects="1">
      <p:cViewPr varScale="1">
        <p:scale>
          <a:sx n="192" d="100"/>
          <a:sy n="192" d="100"/>
        </p:scale>
        <p:origin x="50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8D201-38B6-6645-B08C-6CD13EE9EA24}" type="datetimeFigureOut">
              <a:rPr lang="fr-FR" smtClean="0"/>
              <a:t>22/02/2024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994F6-BA9C-EE45-B0B0-2E1E4B9739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4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22.02.24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22.02.24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22.02.24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14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/>
          <p:nvPr/>
        </p:nvSpPr>
        <p:spPr>
          <a:xfrm>
            <a:off x="-1" y="1447801"/>
            <a:ext cx="10839453" cy="1654175"/>
          </a:xfrm>
          <a:prstGeom prst="rect">
            <a:avLst/>
          </a:prstGeom>
          <a:gradFill>
            <a:gsLst>
              <a:gs pos="0">
                <a:srgbClr val="0A5A76">
                  <a:alpha val="50998"/>
                </a:srgbClr>
              </a:gs>
              <a:gs pos="100000">
                <a:schemeClr val="accent3">
                  <a:lumOff val="44000"/>
                  <a:alpha val="50998"/>
                </a:schemeClr>
              </a:gs>
            </a:gsLst>
            <a:lin ang="27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/>
          </a:p>
        </p:txBody>
      </p:sp>
      <p:sp>
        <p:nvSpPr>
          <p:cNvPr id="14" name="Oval 7"/>
          <p:cNvSpPr/>
          <p:nvPr/>
        </p:nvSpPr>
        <p:spPr>
          <a:xfrm>
            <a:off x="304800" y="908050"/>
            <a:ext cx="3352800" cy="2514600"/>
          </a:xfrm>
          <a:prstGeom prst="ellipse">
            <a:avLst/>
          </a:prstGeom>
          <a:ln w="12700">
            <a:solidFill>
              <a:srgbClr val="FF9900"/>
            </a:solidFill>
          </a:ln>
        </p:spPr>
        <p:txBody>
          <a:bodyPr lIns="0" tIns="0" rIns="0" bIns="0" anchor="ctr"/>
          <a:lstStyle/>
          <a:p>
            <a:pPr algn="ctr">
              <a:defRPr sz="1800"/>
            </a:pPr>
            <a:endParaRPr sz="1800"/>
          </a:p>
        </p:txBody>
      </p:sp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1320800" y="1524001"/>
            <a:ext cx="9448800" cy="147002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ctr">
              <a:defRPr>
                <a:solidFill>
                  <a:srgbClr val="00669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  <a:defRPr>
                <a:solidFill>
                  <a:srgbClr val="FF9900"/>
                </a:solidFill>
              </a:defRPr>
            </a:lvl1pPr>
            <a:lvl2pPr algn="ctr">
              <a:buClrTx/>
              <a:defRPr>
                <a:solidFill>
                  <a:srgbClr val="FF9900"/>
                </a:solidFill>
              </a:defRPr>
            </a:lvl2pPr>
            <a:lvl3pPr algn="ctr">
              <a:buClrTx/>
              <a:defRPr>
                <a:solidFill>
                  <a:srgbClr val="FF9900"/>
                </a:solidFill>
              </a:defRPr>
            </a:lvl3pPr>
            <a:lvl4pPr algn="ctr">
              <a:buClrTx/>
              <a:defRPr>
                <a:solidFill>
                  <a:srgbClr val="FF9900"/>
                </a:solidFill>
              </a:defRPr>
            </a:lvl4pPr>
            <a:lvl5pPr algn="ctr">
              <a:buClrTx/>
              <a:defRPr>
                <a:solidFill>
                  <a:srgbClr val="FF99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9059" y="6245225"/>
            <a:ext cx="483343" cy="33274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00669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8600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22.02.24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E8E3C-138A-8445-8225-BFB3608CF746}"/>
              </a:ext>
            </a:extLst>
          </p:cNvPr>
          <p:cNvSpPr txBox="1"/>
          <p:nvPr userDrawn="1"/>
        </p:nvSpPr>
        <p:spPr>
          <a:xfrm>
            <a:off x="11734824" y="-420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B4E723E-706A-8A48-9D0E-8742053DCB1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2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22.02.24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44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22.02.24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4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22.02.24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0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22.02.24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22.02.24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22.02.24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94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22.02.24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1009-C05D-8141-9BE3-95BD83023F28}" type="datetimeFigureOut">
              <a:rPr lang="de-DE" smtClean="0"/>
              <a:pPr/>
              <a:t>22.02.24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9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penGATE/opengate/wiki/Opengate-newsletter-1" TargetMode="External"/><Relationship Id="rId2" Type="http://schemas.openxmlformats.org/officeDocument/2006/relationships/hyperlink" Target="https://opengate-python.readthedocs.io/en/latest/user_guide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6C2AC-7C0E-F94C-9DF4-14C034DB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Agenda – 1 hour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03CC5-8B57-427E-B399-7285E15D71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669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CE15B-915B-2948-BD3A-E8D748243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GB" dirty="0"/>
              <a:t>Events</a:t>
            </a:r>
          </a:p>
          <a:p>
            <a:r>
              <a:rPr lang="en-GB" dirty="0"/>
              <a:t>Roadmap</a:t>
            </a:r>
          </a:p>
        </p:txBody>
      </p:sp>
    </p:spTree>
    <p:extLst>
      <p:ext uri="{BB962C8B-B14F-4D97-AF65-F5344CB8AC3E}">
        <p14:creationId xmlns:p14="http://schemas.microsoft.com/office/powerpoint/2010/main" val="287967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F0176-FF34-0F47-B5E6-1294F8FAE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Roadmap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4079C-CDAD-3343-9614-F2E85D943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Geant4 release 11.2 dec 2023</a:t>
            </a:r>
          </a:p>
          <a:p>
            <a:pPr lvl="1"/>
            <a:r>
              <a:rPr lang="en-GB" dirty="0"/>
              <a:t>Update version 9.3 to 9.4. </a:t>
            </a:r>
          </a:p>
          <a:p>
            <a:pPr lvl="2"/>
            <a:r>
              <a:rPr lang="en-GB" dirty="0"/>
              <a:t>At least it compiles. Test the benchmarks. qt6 ? </a:t>
            </a:r>
          </a:p>
          <a:p>
            <a:pPr lvl="1"/>
            <a:r>
              <a:rPr lang="en-GB" dirty="0"/>
              <a:t>Update 10beta07 to 10beta08</a:t>
            </a:r>
          </a:p>
          <a:p>
            <a:pPr lvl="2"/>
            <a:r>
              <a:rPr lang="en-GB" dirty="0"/>
              <a:t>Plan for end of Feb. Warning </a:t>
            </a:r>
            <a:r>
              <a:rPr lang="en-GB" dirty="0" err="1"/>
              <a:t>RadioactiveDecay</a:t>
            </a:r>
            <a:r>
              <a:rPr lang="en-GB" dirty="0"/>
              <a:t> and qt6 ? </a:t>
            </a:r>
          </a:p>
          <a:p>
            <a:endParaRPr lang="en-GB" dirty="0"/>
          </a:p>
          <a:p>
            <a:r>
              <a:rPr lang="en-GB" dirty="0"/>
              <a:t>Consolidate/refactor managers: source + actors</a:t>
            </a:r>
          </a:p>
          <a:p>
            <a:pPr lvl="1"/>
            <a:r>
              <a:rPr lang="en-GB" dirty="0"/>
              <a:t>No really change from the use point of view</a:t>
            </a:r>
          </a:p>
          <a:p>
            <a:pPr lvl="1"/>
            <a:r>
              <a:rPr lang="en-GB" dirty="0"/>
              <a:t>Better internal restructuration</a:t>
            </a:r>
          </a:p>
          <a:p>
            <a:pPr lvl="1"/>
            <a:r>
              <a:rPr lang="en-GB" dirty="0"/>
              <a:t>Will allow easier “job splitter”</a:t>
            </a:r>
          </a:p>
          <a:p>
            <a:r>
              <a:rPr lang="en-GB" dirty="0"/>
              <a:t>Consolidate dose actor : </a:t>
            </a:r>
          </a:p>
          <a:p>
            <a:pPr lvl="1"/>
            <a:r>
              <a:rPr lang="en-GB" dirty="0"/>
              <a:t>output file name (auto or not), MT speed (lock vs more RAM)</a:t>
            </a:r>
          </a:p>
          <a:p>
            <a:r>
              <a:rPr lang="en-GB" dirty="0"/>
              <a:t>MT for windows</a:t>
            </a:r>
          </a:p>
          <a:p>
            <a:endParaRPr lang="en-GB" dirty="0"/>
          </a:p>
          <a:p>
            <a:r>
              <a:rPr lang="en-GB" dirty="0"/>
              <a:t>First non-beta release around May, before the meeting </a:t>
            </a:r>
          </a:p>
          <a:p>
            <a:pPr marL="0" indent="0">
              <a:buNone/>
            </a:pPr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736783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F0176-FF34-0F47-B5E6-1294F8FAE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Gate 10 -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4079C-CDAD-3343-9614-F2E85D943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b="0" i="0" dirty="0">
                <a:solidFill>
                  <a:srgbClr val="1F2328"/>
                </a:solidFill>
                <a:effectLst/>
                <a:latin typeface="-apple-system"/>
              </a:rPr>
              <a:t>Current is 10.0beta07</a:t>
            </a:r>
            <a:endParaRPr lang="fr-FR" dirty="0"/>
          </a:p>
          <a:p>
            <a:r>
              <a:rPr lang="fr-FR" dirty="0"/>
              <a:t>~80% </a:t>
            </a:r>
            <a:r>
              <a:rPr lang="fr-FR" dirty="0" err="1"/>
              <a:t>Gate</a:t>
            </a:r>
            <a:r>
              <a:rPr lang="fr-FR" dirty="0"/>
              <a:t> 9 </a:t>
            </a:r>
            <a:r>
              <a:rPr lang="fr-FR" dirty="0" err="1"/>
              <a:t>features</a:t>
            </a:r>
            <a:endParaRPr lang="fr-FR" dirty="0"/>
          </a:p>
          <a:p>
            <a:r>
              <a:rPr lang="fr-FR" dirty="0" err="1"/>
              <a:t>Already</a:t>
            </a:r>
            <a:r>
              <a:rPr lang="fr-FR" dirty="0"/>
              <a:t> usable</a:t>
            </a:r>
          </a:p>
          <a:p>
            <a:r>
              <a:rPr lang="fr-FR" dirty="0"/>
              <a:t>mac, linux, </a:t>
            </a:r>
            <a:r>
              <a:rPr lang="fr-FR" dirty="0" err="1"/>
              <a:t>windows</a:t>
            </a:r>
            <a:r>
              <a:rPr lang="fr-FR" dirty="0"/>
              <a:t> (no MT on </a:t>
            </a:r>
            <a:r>
              <a:rPr lang="fr-FR" dirty="0" err="1"/>
              <a:t>windows</a:t>
            </a:r>
            <a:r>
              <a:rPr lang="fr-FR" dirty="0"/>
              <a:t>)</a:t>
            </a:r>
          </a:p>
          <a:p>
            <a:r>
              <a:rPr lang="fr-FR" dirty="0"/>
              <a:t>&gt;140 tests ! </a:t>
            </a:r>
          </a:p>
          <a:p>
            <a:r>
              <a:rPr lang="fr-FR" dirty="0" err="1"/>
              <a:t>Core</a:t>
            </a:r>
            <a:r>
              <a:rPr lang="fr-FR" dirty="0"/>
              <a:t> </a:t>
            </a:r>
            <a:r>
              <a:rPr lang="fr-FR" dirty="0" err="1"/>
              <a:t>principles</a:t>
            </a:r>
            <a:endParaRPr lang="fr-FR" dirty="0"/>
          </a:p>
          <a:p>
            <a:pPr lvl="1"/>
            <a:r>
              <a:rPr lang="fr-FR" dirty="0"/>
              <a:t>G4 bindings (pybind11): stable. Challenges: memory (</a:t>
            </a:r>
            <a:r>
              <a:rPr lang="fr-FR" dirty="0" err="1"/>
              <a:t>object</a:t>
            </a:r>
            <a:r>
              <a:rPr lang="fr-FR" dirty="0"/>
              <a:t> </a:t>
            </a:r>
            <a:r>
              <a:rPr lang="fr-FR" dirty="0" err="1"/>
              <a:t>lifetime</a:t>
            </a:r>
            <a:r>
              <a:rPr lang="fr-FR" dirty="0"/>
              <a:t>) + perf</a:t>
            </a:r>
          </a:p>
          <a:p>
            <a:pPr lvl="1"/>
            <a:r>
              <a:rPr lang="fr-FR" dirty="0"/>
              <a:t>Python structure: manager / engines</a:t>
            </a:r>
          </a:p>
          <a:p>
            <a:pPr lvl="1"/>
            <a:r>
              <a:rPr lang="fr-FR" dirty="0"/>
              <a:t>« à la </a:t>
            </a:r>
            <a:r>
              <a:rPr lang="fr-FR" dirty="0" err="1"/>
              <a:t>Gate</a:t>
            </a:r>
            <a:r>
              <a:rPr lang="fr-FR" dirty="0"/>
              <a:t> » : </a:t>
            </a:r>
            <a:r>
              <a:rPr lang="fr-FR" dirty="0" err="1"/>
              <a:t>geometry</a:t>
            </a:r>
            <a:r>
              <a:rPr lang="fr-FR" dirty="0"/>
              <a:t> </a:t>
            </a:r>
            <a:r>
              <a:rPr lang="fr-FR" dirty="0" err="1"/>
              <a:t>physics</a:t>
            </a:r>
            <a:r>
              <a:rPr lang="fr-FR" dirty="0"/>
              <a:t> sources </a:t>
            </a:r>
            <a:r>
              <a:rPr lang="fr-FR" dirty="0" err="1"/>
              <a:t>actors</a:t>
            </a:r>
            <a:endParaRPr lang="fr-FR" dirty="0"/>
          </a:p>
          <a:p>
            <a:pPr lvl="1"/>
            <a:r>
              <a:rPr lang="fr-FR" dirty="0"/>
              <a:t>(</a:t>
            </a:r>
            <a:r>
              <a:rPr lang="fr-FR" dirty="0" err="1"/>
              <a:t>Digitizers</a:t>
            </a:r>
            <a:r>
              <a:rPr lang="fr-FR" dirty="0"/>
              <a:t> = </a:t>
            </a:r>
            <a:r>
              <a:rPr lang="fr-FR" dirty="0" err="1"/>
              <a:t>different</a:t>
            </a:r>
            <a:r>
              <a:rPr lang="fr-FR" dirty="0"/>
              <a:t> </a:t>
            </a:r>
            <a:r>
              <a:rPr lang="fr-FR" dirty="0" err="1"/>
              <a:t>actors</a:t>
            </a:r>
            <a:r>
              <a:rPr lang="fr-FR" dirty="0"/>
              <a:t>)</a:t>
            </a:r>
          </a:p>
          <a:p>
            <a:pPr lvl="1"/>
            <a:r>
              <a:rPr lang="fr-FR" dirty="0"/>
              <a:t>MT : mutex (by default </a:t>
            </a:r>
            <a:r>
              <a:rPr lang="fr-FR" dirty="0" err="1"/>
              <a:t>actor</a:t>
            </a:r>
            <a:r>
              <a:rPr lang="fr-FR" dirty="0"/>
              <a:t> = </a:t>
            </a:r>
            <a:r>
              <a:rPr lang="fr-FR" dirty="0" err="1"/>
              <a:t>monothread</a:t>
            </a:r>
            <a:r>
              <a:rPr lang="fr-FR" dirty="0"/>
              <a:t>)</a:t>
            </a:r>
          </a:p>
          <a:p>
            <a:r>
              <a:rPr lang="fr-FR" dirty="0">
                <a:hlinkClick r:id="rId2"/>
              </a:rPr>
              <a:t>Doc</a:t>
            </a:r>
            <a:endParaRPr lang="fr-FR" dirty="0"/>
          </a:p>
          <a:p>
            <a:r>
              <a:rPr lang="fr-FR" dirty="0">
                <a:hlinkClick r:id="rId3"/>
              </a:rPr>
              <a:t>Newsletters</a:t>
            </a:r>
            <a:r>
              <a:rPr lang="fr-FR" dirty="0"/>
              <a:t> </a:t>
            </a:r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915062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B444C-ED89-0668-3069-B48365CAA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CB6B9A2-402F-BFC3-2E08-EB9EF28746E9}"/>
              </a:ext>
            </a:extLst>
          </p:cNvPr>
          <p:cNvSpPr/>
          <p:nvPr/>
        </p:nvSpPr>
        <p:spPr>
          <a:xfrm>
            <a:off x="4359664" y="1775942"/>
            <a:ext cx="1298863" cy="1143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managers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D41D7E-252A-35CF-31A7-62950DB76579}"/>
              </a:ext>
            </a:extLst>
          </p:cNvPr>
          <p:cNvSpPr/>
          <p:nvPr/>
        </p:nvSpPr>
        <p:spPr>
          <a:xfrm>
            <a:off x="5658527" y="3384152"/>
            <a:ext cx="1298863" cy="1143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</a:t>
            </a:r>
            <a:r>
              <a:rPr lang="en-FR" dirty="0"/>
              <a:t>ngines</a:t>
            </a:r>
          </a:p>
          <a:p>
            <a:pPr algn="ctr"/>
            <a:r>
              <a:rPr lang="en-FR" dirty="0"/>
              <a:t>(G4)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60D020D-45E4-EA19-0F68-C3FCA56B0341}"/>
              </a:ext>
            </a:extLst>
          </p:cNvPr>
          <p:cNvCxnSpPr/>
          <p:nvPr/>
        </p:nvCxnSpPr>
        <p:spPr>
          <a:xfrm>
            <a:off x="5180546" y="2759903"/>
            <a:ext cx="675409" cy="73053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12E76A0-23F1-D17D-59B9-70398D4183A8}"/>
              </a:ext>
            </a:extLst>
          </p:cNvPr>
          <p:cNvSpPr/>
          <p:nvPr/>
        </p:nvSpPr>
        <p:spPr>
          <a:xfrm>
            <a:off x="2684996" y="1808090"/>
            <a:ext cx="1298863" cy="1143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user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1882627-A59C-BAB0-C890-65B31B8D988D}"/>
              </a:ext>
            </a:extLst>
          </p:cNvPr>
          <p:cNvCxnSpPr>
            <a:cxnSpLocks/>
          </p:cNvCxnSpPr>
          <p:nvPr/>
        </p:nvCxnSpPr>
        <p:spPr>
          <a:xfrm>
            <a:off x="3782103" y="2097448"/>
            <a:ext cx="774989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E737E69C-48C0-2E1A-0F1E-A2B4D8CB24CB}"/>
              </a:ext>
            </a:extLst>
          </p:cNvPr>
          <p:cNvSpPr/>
          <p:nvPr/>
        </p:nvSpPr>
        <p:spPr>
          <a:xfrm>
            <a:off x="5762436" y="1775942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volumes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31A0C32-44DF-7D94-1054-AC3EA79CC2D5}"/>
              </a:ext>
            </a:extLst>
          </p:cNvPr>
          <p:cNvSpPr/>
          <p:nvPr/>
        </p:nvSpPr>
        <p:spPr>
          <a:xfrm>
            <a:off x="5762436" y="2112006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sources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D2E9014-63CC-E86D-3FA9-C5B1E618A7F7}"/>
              </a:ext>
            </a:extLst>
          </p:cNvPr>
          <p:cNvSpPr/>
          <p:nvPr/>
        </p:nvSpPr>
        <p:spPr>
          <a:xfrm>
            <a:off x="5762435" y="2454716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actors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1E342F-B1FD-7935-E801-76097BFE3FC1}"/>
              </a:ext>
            </a:extLst>
          </p:cNvPr>
          <p:cNvSpPr/>
          <p:nvPr/>
        </p:nvSpPr>
        <p:spPr>
          <a:xfrm>
            <a:off x="5762434" y="1451113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physics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C34805-C511-7F94-0624-7EB924C6B2FE}"/>
              </a:ext>
            </a:extLst>
          </p:cNvPr>
          <p:cNvSpPr/>
          <p:nvPr/>
        </p:nvSpPr>
        <p:spPr>
          <a:xfrm>
            <a:off x="6772087" y="3642283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volumes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B306E18-298A-397B-3912-A99C3120287E}"/>
              </a:ext>
            </a:extLst>
          </p:cNvPr>
          <p:cNvSpPr/>
          <p:nvPr/>
        </p:nvSpPr>
        <p:spPr>
          <a:xfrm>
            <a:off x="6772087" y="3978347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sources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7D6C32D-AE08-B5DC-5C75-4473D520C3D9}"/>
              </a:ext>
            </a:extLst>
          </p:cNvPr>
          <p:cNvSpPr/>
          <p:nvPr/>
        </p:nvSpPr>
        <p:spPr>
          <a:xfrm>
            <a:off x="6772086" y="4321057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actors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FC25AB0-98D0-070D-45F8-78590EC942A7}"/>
              </a:ext>
            </a:extLst>
          </p:cNvPr>
          <p:cNvSpPr/>
          <p:nvPr/>
        </p:nvSpPr>
        <p:spPr>
          <a:xfrm>
            <a:off x="6772085" y="3317454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physics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8180F4B-D8DE-7111-93F2-1E1B0FF74C1A}"/>
              </a:ext>
            </a:extLst>
          </p:cNvPr>
          <p:cNvCxnSpPr/>
          <p:nvPr/>
        </p:nvCxnSpPr>
        <p:spPr>
          <a:xfrm flipV="1">
            <a:off x="4359664" y="2759903"/>
            <a:ext cx="3138054" cy="8790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356CD48-F2AC-9C72-DD74-B6DE61EBBD37}"/>
              </a:ext>
            </a:extLst>
          </p:cNvPr>
          <p:cNvSpPr txBox="1"/>
          <p:nvPr/>
        </p:nvSpPr>
        <p:spPr>
          <a:xfrm>
            <a:off x="4956767" y="4101084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G4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176C43-242F-597A-6FCD-B97A4F23676E}"/>
              </a:ext>
            </a:extLst>
          </p:cNvPr>
          <p:cNvSpPr txBox="1"/>
          <p:nvPr/>
        </p:nvSpPr>
        <p:spPr>
          <a:xfrm>
            <a:off x="3859778" y="3053679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</a:t>
            </a:r>
            <a:r>
              <a:rPr lang="en-FR" dirty="0"/>
              <a:t>o G4</a:t>
            </a:r>
          </a:p>
        </p:txBody>
      </p:sp>
    </p:spTree>
    <p:extLst>
      <p:ext uri="{BB962C8B-B14F-4D97-AF65-F5344CB8AC3E}">
        <p14:creationId xmlns:p14="http://schemas.microsoft.com/office/powerpoint/2010/main" val="2412100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F1FA-19BD-0187-97C6-86BCC9FA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9196F-3900-989F-F572-AB700A427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January 31 to February 2: GATE10 Hackathon in Lyon, France</a:t>
            </a:r>
          </a:p>
          <a:p>
            <a:r>
              <a:rPr lang="en-GB" sz="2400" dirty="0"/>
              <a:t>March 6-8: Remote training on Python data analysis for GATE simulations</a:t>
            </a:r>
          </a:p>
          <a:p>
            <a:r>
              <a:rPr lang="en-GB" sz="2400" dirty="0"/>
              <a:t>March 25-26: GATE10 training in Seoul - South Korea</a:t>
            </a:r>
          </a:p>
          <a:p>
            <a:r>
              <a:rPr lang="en-GB" sz="2400" dirty="0"/>
              <a:t>April 1-2: GATE10 training in Osaka University, Japan</a:t>
            </a:r>
          </a:p>
          <a:p>
            <a:r>
              <a:rPr lang="en-GB" sz="2400" dirty="0"/>
              <a:t>May 22-23</a:t>
            </a:r>
            <a:r>
              <a:rPr lang="en-GB" sz="2400" dirty="0">
                <a:solidFill>
                  <a:schemeClr val="accent1"/>
                </a:solidFill>
              </a:rPr>
              <a:t>: </a:t>
            </a:r>
            <a:r>
              <a:rPr lang="en-GB" sz="2400" dirty="0" err="1">
                <a:solidFill>
                  <a:schemeClr val="accent1"/>
                </a:solidFill>
              </a:rPr>
              <a:t>OpenGATE</a:t>
            </a:r>
            <a:r>
              <a:rPr lang="en-GB" sz="2400" dirty="0">
                <a:solidFill>
                  <a:schemeClr val="accent1"/>
                </a:solidFill>
              </a:rPr>
              <a:t> scientific meeting </a:t>
            </a:r>
            <a:r>
              <a:rPr lang="en-GB" sz="2400" dirty="0"/>
              <a:t>in Paris-</a:t>
            </a:r>
            <a:r>
              <a:rPr lang="en-GB" sz="2400" dirty="0" err="1"/>
              <a:t>Saclay</a:t>
            </a:r>
            <a:r>
              <a:rPr lang="en-GB" sz="2400" dirty="0"/>
              <a:t>, France</a:t>
            </a:r>
          </a:p>
          <a:p>
            <a:r>
              <a:rPr lang="en-GB" sz="2400" dirty="0"/>
              <a:t>July 8-11: ICCR2024 conference in Lyon, France, </a:t>
            </a:r>
            <a:r>
              <a:rPr lang="en-GB" sz="2400" dirty="0">
                <a:solidFill>
                  <a:srgbClr val="FF0000"/>
                </a:solidFill>
              </a:rPr>
              <a:t>deadline 31/01</a:t>
            </a:r>
          </a:p>
          <a:p>
            <a:r>
              <a:rPr lang="en-GB" sz="2400" dirty="0"/>
              <a:t>November 20-22: Remote GATE10 training for beginners</a:t>
            </a:r>
          </a:p>
          <a:p>
            <a:endParaRPr lang="en-FR" sz="2400" dirty="0"/>
          </a:p>
        </p:txBody>
      </p:sp>
    </p:spTree>
    <p:extLst>
      <p:ext uri="{BB962C8B-B14F-4D97-AF65-F5344CB8AC3E}">
        <p14:creationId xmlns:p14="http://schemas.microsoft.com/office/powerpoint/2010/main" val="2260295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1D427-62B8-54A2-39AB-A3FBB2A86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Coincidences sorter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4E09E-562D-DBA3-FFBF-B85E48A23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FR" dirty="0"/>
              <a:t>Start by tests</a:t>
            </a:r>
          </a:p>
          <a:p>
            <a:pPr lvl="1"/>
            <a:r>
              <a:rPr lang="en-GB" dirty="0"/>
              <a:t>S</a:t>
            </a:r>
            <a:r>
              <a:rPr lang="en-FR" dirty="0"/>
              <a:t>imple: synthetic list of singles/coinc ? </a:t>
            </a:r>
          </a:p>
          <a:p>
            <a:endParaRPr lang="en-FR" dirty="0"/>
          </a:p>
          <a:p>
            <a:r>
              <a:rPr lang="en-FR" dirty="0"/>
              <a:t>Start “offline”: </a:t>
            </a:r>
          </a:p>
          <a:p>
            <a:pPr lvl="1"/>
            <a:r>
              <a:rPr lang="en-FR" dirty="0"/>
              <a:t>python script + API</a:t>
            </a:r>
          </a:p>
          <a:p>
            <a:pPr lvl="1"/>
            <a:r>
              <a:rPr lang="en-GB" dirty="0"/>
              <a:t>I</a:t>
            </a:r>
            <a:r>
              <a:rPr lang="en-FR" dirty="0"/>
              <a:t>nput = gate output root file</a:t>
            </a:r>
          </a:p>
          <a:p>
            <a:pPr lvl="1"/>
            <a:r>
              <a:rPr lang="en-GB" dirty="0"/>
              <a:t>O</a:t>
            </a:r>
            <a:r>
              <a:rPr lang="en-FR" dirty="0"/>
              <a:t>utput = root file</a:t>
            </a:r>
          </a:p>
          <a:p>
            <a:endParaRPr lang="en-FR" dirty="0"/>
          </a:p>
          <a:p>
            <a:r>
              <a:rPr lang="en-FR" dirty="0"/>
              <a:t>Will be possible after to run it “online”</a:t>
            </a:r>
          </a:p>
          <a:p>
            <a:pPr lvl="1"/>
            <a:r>
              <a:rPr lang="en-GB" dirty="0"/>
              <a:t>W</a:t>
            </a:r>
            <a:r>
              <a:rPr lang="en-FR" dirty="0"/>
              <a:t>arning MT ?</a:t>
            </a:r>
          </a:p>
          <a:p>
            <a:pPr lvl="1"/>
            <a:r>
              <a:rPr lang="en-GB" dirty="0"/>
              <a:t>T</a:t>
            </a:r>
            <a:r>
              <a:rPr lang="en-FR" dirty="0"/>
              <a:t>riggering Python function from c++ is feasible. But: need batch + MT issues. </a:t>
            </a:r>
          </a:p>
        </p:txBody>
      </p:sp>
    </p:spTree>
    <p:extLst>
      <p:ext uri="{BB962C8B-B14F-4D97-AF65-F5344CB8AC3E}">
        <p14:creationId xmlns:p14="http://schemas.microsoft.com/office/powerpoint/2010/main" val="1984560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11504</TotalTime>
  <Words>346</Words>
  <Application>Microsoft Macintosh PowerPoint</Application>
  <PresentationFormat>Widescreen</PresentationFormat>
  <Paragraphs>67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-apple-system</vt:lpstr>
      <vt:lpstr>Arial</vt:lpstr>
      <vt:lpstr>Calibri</vt:lpstr>
      <vt:lpstr>Calibri Light</vt:lpstr>
      <vt:lpstr>Office-Design</vt:lpstr>
      <vt:lpstr>Agenda – 1 hour</vt:lpstr>
      <vt:lpstr>Roadmap</vt:lpstr>
      <vt:lpstr>Gate 10 - status</vt:lpstr>
      <vt:lpstr>PowerPoint Presentation</vt:lpstr>
      <vt:lpstr>Events</vt:lpstr>
      <vt:lpstr>Coincidences sorter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 hour</dc:title>
  <dc:creator>David Sarrut</dc:creator>
  <cp:lastModifiedBy>David Sarrut</cp:lastModifiedBy>
  <cp:revision>452</cp:revision>
  <dcterms:created xsi:type="dcterms:W3CDTF">2020-12-17T07:34:19Z</dcterms:created>
  <dcterms:modified xsi:type="dcterms:W3CDTF">2024-02-22T12:40:57Z</dcterms:modified>
</cp:coreProperties>
</file>